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10287000" cy="18288000"/>
  <p:embeddedFontLs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a4bc6R1a8AntllqMkET5cbgVm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" name="Google Shape;80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AF3FB"/>
              </a:gs>
              <a:gs pos="45000">
                <a:srgbClr val="F7FBFE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3;p1" descr="preencoded.png"/>
          <p:cNvPicPr preferRelativeResize="0"/>
          <p:nvPr/>
        </p:nvPicPr>
        <p:blipFill rotWithShape="1">
          <a:blip r:embed="rId3" cstate="screen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86500"/>
            <a:ext cx="182880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"/>
          <p:cNvSpPr/>
          <p:nvPr/>
        </p:nvSpPr>
        <p:spPr>
          <a:xfrm>
            <a:off x="0" y="0"/>
            <a:ext cx="18288000" cy="76200"/>
          </a:xfrm>
          <a:prstGeom prst="rect">
            <a:avLst/>
          </a:prstGeom>
          <a:gradFill>
            <a:gsLst>
              <a:gs pos="0">
                <a:srgbClr val="004CA5"/>
              </a:gs>
              <a:gs pos="100000">
                <a:srgbClr val="3E9CD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gradFill>
            <a:gsLst>
              <a:gs pos="0">
                <a:srgbClr val="3E9CDC"/>
              </a:gs>
              <a:gs pos="100000">
                <a:srgbClr val="004CA5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2476500" y="2095500"/>
            <a:ext cx="13335000" cy="609600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>
            <a:noFill/>
          </a:ln>
          <a:effectLst>
            <a:outerShdw blurRad="571500" dist="228600" dir="5400000" algn="bl" rotWithShape="0">
              <a:srgbClr val="0B3A6B">
                <a:alpha val="1215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1" descr="preencoded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9972" y="1954336"/>
            <a:ext cx="4908054" cy="245402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4513386" y="4552917"/>
            <a:ext cx="9519138" cy="79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1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3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3375" b="1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 R</a:t>
            </a:r>
            <a:r>
              <a:rPr lang="en-US" sz="33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esearch</a:t>
            </a:r>
            <a:r>
              <a:rPr lang="en-US" sz="3375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375" b="1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33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nhancement</a:t>
            </a:r>
            <a:r>
              <a:rPr lang="en-US" sz="3375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3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</a:t>
            </a:r>
            <a:r>
              <a:rPr lang="en-US" sz="3375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375" b="1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33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etworked</a:t>
            </a:r>
            <a:r>
              <a:rPr lang="en-US" sz="3375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375" b="1">
                <a:solidFill>
                  <a:srgbClr val="396AB9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3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gents</a:t>
            </a:r>
            <a:endParaRPr sz="33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3748087" y="5949255"/>
            <a:ext cx="10791825" cy="75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5">
                <a:solidFill>
                  <a:srgbClr val="004CA5"/>
                </a:solidFill>
                <a:latin typeface="Roboto"/>
                <a:ea typeface="Roboto"/>
                <a:cs typeface="Roboto"/>
                <a:sym typeface="Roboto"/>
              </a:rPr>
              <a:t>A sovereign, generative and agentic AI environment integrated with the European Open Science Cloud (EOSC)</a:t>
            </a:r>
            <a:endParaRPr/>
          </a:p>
        </p:txBody>
      </p:sp>
      <p:pic>
        <p:nvPicPr>
          <p:cNvPr id="20" name="Google Shape;20;p1" descr="preencoded.png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9215" y="9620250"/>
            <a:ext cx="8189912" cy="66899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8189912" y="9758314"/>
            <a:ext cx="1280923" cy="30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#eoscarena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9470835" y="9716621"/>
            <a:ext cx="278079" cy="57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|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9604489" y="9738142"/>
            <a:ext cx="1973365" cy="367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#AI4EOSC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1" descr="preencoded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99296" y="9620250"/>
            <a:ext cx="1879104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AF3FB"/>
              </a:gs>
              <a:gs pos="45000">
                <a:srgbClr val="F7FBFE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2" descr="preencoded.png"/>
          <p:cNvPicPr preferRelativeResize="0"/>
          <p:nvPr/>
        </p:nvPicPr>
        <p:blipFill rotWithShape="1"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048500"/>
            <a:ext cx="18288000" cy="32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"/>
          <p:cNvSpPr/>
          <p:nvPr/>
        </p:nvSpPr>
        <p:spPr>
          <a:xfrm>
            <a:off x="0" y="0"/>
            <a:ext cx="18288000" cy="76200"/>
          </a:xfrm>
          <a:prstGeom prst="rect">
            <a:avLst/>
          </a:prstGeom>
          <a:gradFill>
            <a:gsLst>
              <a:gs pos="0">
                <a:srgbClr val="004CA5"/>
              </a:gs>
              <a:gs pos="100000">
                <a:srgbClr val="3E9CD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gradFill>
            <a:gsLst>
              <a:gs pos="0">
                <a:srgbClr val="3E9CDC"/>
              </a:gs>
              <a:gs pos="100000">
                <a:srgbClr val="004CA5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609600" y="4457700"/>
            <a:ext cx="533400" cy="533400"/>
          </a:xfrm>
          <a:prstGeom prst="ellipse">
            <a:avLst/>
          </a:prstGeom>
          <a:solidFill>
            <a:srgbClr val="004C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571500" y="4457700"/>
            <a:ext cx="609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Roboto"/>
              <a:buNone/>
            </a:pPr>
            <a:r>
              <a:rPr lang="en-US" sz="19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409700" y="4570535"/>
            <a:ext cx="6334304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74082"/>
                </a:solidFill>
                <a:latin typeface="Calibri"/>
                <a:ea typeface="Calibri"/>
                <a:cs typeface="Calibri"/>
                <a:sym typeface="Calibri"/>
              </a:rPr>
              <a:t>Human-centered AI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09600" y="5473556"/>
            <a:ext cx="533400" cy="533400"/>
          </a:xfrm>
          <a:prstGeom prst="ellipse">
            <a:avLst/>
          </a:prstGeom>
          <a:solidFill>
            <a:srgbClr val="2B6CA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571500" y="5448300"/>
            <a:ext cx="609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Roboto"/>
              <a:buNone/>
            </a:pPr>
            <a:r>
              <a:rPr lang="en-US" sz="19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409700" y="5542451"/>
            <a:ext cx="5666527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74082"/>
                </a:solidFill>
                <a:latin typeface="Calibri"/>
                <a:ea typeface="Calibri"/>
                <a:cs typeface="Calibri"/>
                <a:sym typeface="Calibri"/>
              </a:rPr>
              <a:t>Responsible use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09600" y="6459077"/>
            <a:ext cx="533400" cy="533400"/>
          </a:xfrm>
          <a:prstGeom prst="ellipse">
            <a:avLst/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71500" y="6439633"/>
            <a:ext cx="609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Roboto"/>
              <a:buNone/>
            </a:pPr>
            <a:r>
              <a:rPr lang="en-US" sz="19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409700" y="6496050"/>
            <a:ext cx="5785545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74082"/>
                </a:solidFill>
                <a:latin typeface="Calibri"/>
                <a:ea typeface="Calibri"/>
                <a:cs typeface="Calibri"/>
                <a:sym typeface="Calibri"/>
              </a:rPr>
              <a:t>Research integrity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2" descr="preencoded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17805" y="9246796"/>
            <a:ext cx="2682891" cy="1341446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"/>
          <p:cNvSpPr/>
          <p:nvPr/>
        </p:nvSpPr>
        <p:spPr>
          <a:xfrm>
            <a:off x="17474448" y="9782938"/>
            <a:ext cx="746312" cy="28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400"/>
              <a:buFont typeface="Roboto"/>
              <a:buNone/>
            </a:pPr>
            <a:r>
              <a:rPr lang="en-US" sz="14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2 / 14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p2" descr="preencoded.png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9215" y="9620250"/>
            <a:ext cx="8189912" cy="66899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"/>
          <p:cNvSpPr/>
          <p:nvPr/>
        </p:nvSpPr>
        <p:spPr>
          <a:xfrm>
            <a:off x="8189912" y="9758314"/>
            <a:ext cx="1280923" cy="30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#eoscarena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9470835" y="9716621"/>
            <a:ext cx="278079" cy="57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|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9604489" y="9738142"/>
            <a:ext cx="1973365" cy="367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#AI4EOSC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09600" y="329453"/>
            <a:ext cx="1877568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A5"/>
              </a:buClr>
              <a:buSzPts val="3900"/>
              <a:buFont typeface="Roboto"/>
              <a:buNone/>
            </a:pPr>
            <a:r>
              <a:rPr lang="en-US" sz="3900" b="1">
                <a:solidFill>
                  <a:srgbClr val="004CA5"/>
                </a:solidFill>
                <a:latin typeface="Roboto"/>
                <a:ea typeface="Roboto"/>
                <a:cs typeface="Roboto"/>
                <a:sym typeface="Roboto"/>
              </a:rPr>
              <a:t>Mission &amp; Ambition</a:t>
            </a:r>
            <a:endParaRPr sz="3900">
              <a:solidFill>
                <a:srgbClr val="004C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640079" y="1639159"/>
            <a:ext cx="16878391" cy="224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A2733"/>
                </a:solidFill>
                <a:latin typeface="Roboto"/>
                <a:ea typeface="Roboto"/>
                <a:cs typeface="Roboto"/>
                <a:sym typeface="Roboto"/>
              </a:rPr>
              <a:t>EOSC-ARENA serves as a scientific assistant supporting the full research lifecycle, from literature review and hypothesis generation to analysis, reporting, and provenance capture.</a:t>
            </a:r>
            <a:br>
              <a:rPr lang="en-US" sz="2000">
                <a:solidFill>
                  <a:srgbClr val="1A2733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-US" sz="2000">
                <a:solidFill>
                  <a:srgbClr val="1A273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000">
                <a:solidFill>
                  <a:srgbClr val="1A2733"/>
                </a:solidFill>
                <a:latin typeface="Roboto"/>
                <a:ea typeface="Roboto"/>
                <a:cs typeface="Roboto"/>
                <a:sym typeface="Roboto"/>
              </a:rPr>
              <a:t>Coordinated by Poznan Supercomputing and Networking Center (PSNC), with Consejo Superior de Investigacione Científicas (CSIC)  in the role of Technical and Scientific coordinator, EOSC-ARENA brings together a pan-European consortium to address the use of smart algorithms and AI/ML services in scientific research, with model and data sovereignty at its core.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1409700" y="7512570"/>
            <a:ext cx="5785545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74082"/>
                </a:solidFill>
                <a:latin typeface="Calibri"/>
                <a:ea typeface="Calibri"/>
                <a:cs typeface="Calibri"/>
                <a:sym typeface="Calibri"/>
              </a:rPr>
              <a:t>Transparency &amp; trustworthiness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409700" y="8476701"/>
            <a:ext cx="5785545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74082"/>
                </a:solidFill>
                <a:latin typeface="Calibri"/>
                <a:ea typeface="Calibri"/>
                <a:cs typeface="Calibri"/>
                <a:sym typeface="Calibri"/>
              </a:rPr>
              <a:t>Provenance &amp; quality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19563" y="7405376"/>
            <a:ext cx="533400" cy="533400"/>
          </a:xfrm>
          <a:prstGeom prst="ellipse">
            <a:avLst/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9600" y="8375434"/>
            <a:ext cx="533400" cy="533400"/>
          </a:xfrm>
          <a:prstGeom prst="ellipse">
            <a:avLst/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581463" y="7378999"/>
            <a:ext cx="609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Roboto"/>
              <a:buNone/>
            </a:pPr>
            <a:r>
              <a:rPr lang="en-US" sz="19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769291" y="4032727"/>
            <a:ext cx="9223554" cy="4837341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9050" cap="flat" cmpd="sng">
            <a:solidFill>
              <a:srgbClr val="D8E6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581463" y="8355990"/>
            <a:ext cx="609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Roboto"/>
              <a:buNone/>
            </a:pPr>
            <a:r>
              <a:rPr lang="en-US" sz="19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2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9912" y="4594629"/>
            <a:ext cx="8382313" cy="4193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AF3FB"/>
              </a:gs>
              <a:gs pos="45000">
                <a:srgbClr val="F7FBFE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3" descr="preencoded.png"/>
          <p:cNvPicPr preferRelativeResize="0"/>
          <p:nvPr/>
        </p:nvPicPr>
        <p:blipFill rotWithShape="1">
          <a:blip r:embed="rId3" cstate="screen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810500"/>
            <a:ext cx="18288000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"/>
          <p:cNvSpPr/>
          <p:nvPr/>
        </p:nvSpPr>
        <p:spPr>
          <a:xfrm>
            <a:off x="0" y="0"/>
            <a:ext cx="18288000" cy="76200"/>
          </a:xfrm>
          <a:prstGeom prst="rect">
            <a:avLst/>
          </a:prstGeom>
          <a:gradFill>
            <a:gsLst>
              <a:gs pos="0">
                <a:srgbClr val="004CA5"/>
              </a:gs>
              <a:gs pos="100000">
                <a:srgbClr val="3E9CD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gradFill>
            <a:gsLst>
              <a:gs pos="0">
                <a:srgbClr val="3E9CDC"/>
              </a:gs>
              <a:gs pos="100000">
                <a:srgbClr val="004CA5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986954" y="1702809"/>
            <a:ext cx="11066584" cy="7183284"/>
          </a:xfrm>
          <a:prstGeom prst="roundRect">
            <a:avLst>
              <a:gd name="adj" fmla="val 3175"/>
            </a:avLst>
          </a:prstGeom>
          <a:solidFill>
            <a:srgbClr val="04182F"/>
          </a:solidFill>
          <a:ln w="9525" cap="flat" cmpd="sng">
            <a:solidFill>
              <a:srgbClr val="D8E6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289976" y="1748378"/>
            <a:ext cx="6251504" cy="7137715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9525" cap="flat" cmpd="sng">
            <a:solidFill>
              <a:srgbClr val="D8E6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EOSC-ARENA is structured in three different foundational areas that serve as the basic layer to further develop this concept.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96AB9"/>
                </a:solidFill>
                <a:latin typeface="Roboto"/>
                <a:ea typeface="Roboto"/>
                <a:cs typeface="Roboto"/>
                <a:sym typeface="Roboto"/>
              </a:rPr>
              <a:t>A set of infrastructure services and platforms</a:t>
            </a: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compatible with the existing AI4EOSC platform and derivatives, focused on filling the gap of GenAI application needs (e.g., federated inference services, secure information retrieval and enrichment services.)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96AB9"/>
                </a:solidFill>
                <a:latin typeface="Roboto"/>
                <a:ea typeface="Roboto"/>
                <a:cs typeface="Roboto"/>
                <a:sym typeface="Roboto"/>
              </a:rPr>
              <a:t>A GenAI agentic system and a set of specific GenAI models </a:t>
            </a: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that can be exploited to assist researchers across their research activity, also providing access to agent and model marketplaces within the EOSC.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96AB9"/>
                </a:solidFill>
                <a:latin typeface="Roboto"/>
                <a:ea typeface="Roboto"/>
                <a:cs typeface="Roboto"/>
                <a:sym typeface="Roboto"/>
              </a:rPr>
              <a:t>Community development and skills building</a:t>
            </a:r>
            <a:r>
              <a:rPr lang="en-US" sz="1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lang="en-US" sz="1800" b="1">
                <a:solidFill>
                  <a:srgbClr val="396AB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focused on ethical, responsible and trustworthy usage of GenAI in scientific research, aligned with EU values.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three previous areas enforce our focus </a:t>
            </a:r>
            <a:r>
              <a:rPr lang="en-US" sz="1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on</a:t>
            </a:r>
            <a:r>
              <a:rPr lang="en-US" sz="1800" b="1">
                <a:solidFill>
                  <a:srgbClr val="396AB9"/>
                </a:solidFill>
                <a:latin typeface="Roboto"/>
                <a:ea typeface="Roboto"/>
                <a:cs typeface="Roboto"/>
                <a:sym typeface="Roboto"/>
              </a:rPr>
              <a:t> enhancing the EU and open science community</a:t>
            </a:r>
            <a:r>
              <a:rPr lang="en-US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by enabling collaborative work ecosystem to improve the openness, fairness and reproducibility of GenAI assets throughout the research data and models lifecycle supported by EOSC.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609600" y="329453"/>
            <a:ext cx="1877568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A5"/>
              </a:buClr>
              <a:buSzPts val="3900"/>
              <a:buFont typeface="Roboto"/>
              <a:buNone/>
            </a:pPr>
            <a:r>
              <a:rPr lang="en-US" sz="3900" b="1">
                <a:solidFill>
                  <a:srgbClr val="004CA5"/>
                </a:solidFill>
                <a:latin typeface="Roboto"/>
                <a:ea typeface="Roboto"/>
                <a:cs typeface="Roboto"/>
                <a:sym typeface="Roboto"/>
              </a:rPr>
              <a:t>EOSC-ARENA Foundation Areas</a:t>
            </a:r>
            <a:endParaRPr sz="3900">
              <a:solidFill>
                <a:srgbClr val="004C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3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0069" y="2097709"/>
            <a:ext cx="10822277" cy="6471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3" descr="preencoded.png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9215" y="9620250"/>
            <a:ext cx="8189912" cy="66899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"/>
          <p:cNvSpPr/>
          <p:nvPr/>
        </p:nvSpPr>
        <p:spPr>
          <a:xfrm>
            <a:off x="8189912" y="9758314"/>
            <a:ext cx="1280923" cy="30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#eoscarena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9470835" y="9716621"/>
            <a:ext cx="278079" cy="57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|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9604489" y="9738142"/>
            <a:ext cx="1973365" cy="367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#AI4EOSC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3" descr="preencoded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17805" y="9246796"/>
            <a:ext cx="2682891" cy="134144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"/>
          <p:cNvSpPr/>
          <p:nvPr/>
        </p:nvSpPr>
        <p:spPr>
          <a:xfrm>
            <a:off x="17474448" y="9782938"/>
            <a:ext cx="746312" cy="28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400"/>
              <a:buFont typeface="Roboto"/>
              <a:buNone/>
            </a:pPr>
            <a:r>
              <a:rPr lang="en-US" sz="14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8 / 14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AF3FB"/>
              </a:gs>
              <a:gs pos="45000">
                <a:srgbClr val="F7FBFE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4" name="Google Shape;84;p4" descr="preencoded.png"/>
          <p:cNvPicPr preferRelativeResize="0"/>
          <p:nvPr/>
        </p:nvPicPr>
        <p:blipFill rotWithShape="1">
          <a:blip r:embed="rId3" cstate="screen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810500"/>
            <a:ext cx="18288000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4"/>
          <p:cNvSpPr/>
          <p:nvPr/>
        </p:nvSpPr>
        <p:spPr>
          <a:xfrm>
            <a:off x="0" y="0"/>
            <a:ext cx="18288000" cy="76200"/>
          </a:xfrm>
          <a:prstGeom prst="rect">
            <a:avLst/>
          </a:prstGeom>
          <a:gradFill>
            <a:gsLst>
              <a:gs pos="0">
                <a:srgbClr val="004CA5"/>
              </a:gs>
              <a:gs pos="100000">
                <a:srgbClr val="3E9CD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gradFill>
            <a:gsLst>
              <a:gs pos="0">
                <a:srgbClr val="3E9CDC"/>
              </a:gs>
              <a:gs pos="100000">
                <a:srgbClr val="004CA5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690259" y="2686376"/>
            <a:ext cx="6192889" cy="2476501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9525" cap="flat" cmpd="sng">
            <a:solidFill>
              <a:srgbClr val="D8E6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order to co-design, implement and validate the EOSC-ARENA concept, the project selected a set of different use cases that will be instrumental in order to assess the effectiveness of the project results.</a:t>
            </a:r>
            <a:b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project use cases have been selected and structured to cover a wide range of real-life use cases from a variety of scientific disciplines.</a:t>
            </a: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609600" y="329453"/>
            <a:ext cx="1877568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A5"/>
              </a:buClr>
              <a:buSzPts val="3900"/>
              <a:buFont typeface="Roboto"/>
              <a:buNone/>
            </a:pPr>
            <a:r>
              <a:rPr lang="en-US" sz="3900" b="1">
                <a:solidFill>
                  <a:srgbClr val="004CA5"/>
                </a:solidFill>
                <a:latin typeface="Roboto"/>
                <a:ea typeface="Roboto"/>
                <a:cs typeface="Roboto"/>
                <a:sym typeface="Roboto"/>
              </a:rPr>
              <a:t>Results validated through real-life use cases</a:t>
            </a:r>
            <a:endParaRPr sz="3900">
              <a:solidFill>
                <a:srgbClr val="004C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4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9025" y="405653"/>
            <a:ext cx="10622702" cy="10622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 descr="preencoded.png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9215" y="9620250"/>
            <a:ext cx="8189912" cy="66899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/>
          <p:nvPr/>
        </p:nvSpPr>
        <p:spPr>
          <a:xfrm>
            <a:off x="8189912" y="9758314"/>
            <a:ext cx="1280923" cy="30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#eoscarena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9470835" y="9716621"/>
            <a:ext cx="278079" cy="57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|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9604489" y="9738142"/>
            <a:ext cx="1973365" cy="367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800"/>
              <a:buFont typeface="Roboto"/>
              <a:buNone/>
            </a:pPr>
            <a:r>
              <a:rPr lang="en-US" sz="18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#AI4EOSC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4" descr="preencoded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17805" y="9246796"/>
            <a:ext cx="2682891" cy="134144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/>
          <p:nvPr/>
        </p:nvSpPr>
        <p:spPr>
          <a:xfrm>
            <a:off x="17474448" y="9782938"/>
            <a:ext cx="746312" cy="28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C"/>
              </a:buClr>
              <a:buSzPts val="1400"/>
              <a:buFont typeface="Roboto"/>
              <a:buNone/>
            </a:pPr>
            <a:r>
              <a:rPr lang="en-US" sz="1400">
                <a:solidFill>
                  <a:srgbClr val="5B6B7C"/>
                </a:solidFill>
                <a:latin typeface="Roboto"/>
                <a:ea typeface="Roboto"/>
                <a:cs typeface="Roboto"/>
                <a:sym typeface="Roboto"/>
              </a:rPr>
              <a:t>8 / 14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379363" y="6061521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818275" y="6034089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Life sciences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4357003" y="6061521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4795915" y="6034089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Medical imaging &amp; oncology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379363" y="6719889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818275" y="6692457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Climate science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4357003" y="6719889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4795915" y="6692457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Cosmology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379363" y="7378257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818275" y="7350825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Materials science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4357003" y="7378257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4795915" y="7350825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Food science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379363" y="8036625"/>
            <a:ext cx="310896" cy="3108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E9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818275" y="8009193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1800"/>
              <a:buFont typeface="Roboto"/>
              <a:buNone/>
            </a:pPr>
            <a:r>
              <a:rPr lang="en-US" sz="1800" b="1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Research data management</a:t>
            </a:r>
            <a:endParaRPr sz="1800">
              <a:solidFill>
                <a:srgbClr val="0418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E33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229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0" y="0"/>
            <a:ext cx="18288000" cy="76200"/>
          </a:xfrm>
          <a:prstGeom prst="rect">
            <a:avLst/>
          </a:prstGeom>
          <a:gradFill>
            <a:gsLst>
              <a:gs pos="0">
                <a:srgbClr val="004CA5"/>
              </a:gs>
              <a:gs pos="100000">
                <a:srgbClr val="3E9CD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0" y="7477125"/>
            <a:ext cx="18288000" cy="2809875"/>
          </a:xfrm>
          <a:prstGeom prst="rect">
            <a:avLst/>
          </a:prstGeom>
          <a:gradFill>
            <a:gsLst>
              <a:gs pos="0">
                <a:srgbClr val="0B1E33">
                  <a:alpha val="0"/>
                </a:srgbClr>
              </a:gs>
              <a:gs pos="55000">
                <a:srgbClr val="0B1E33">
                  <a:alpha val="92157"/>
                </a:srgbClr>
              </a:gs>
              <a:gs pos="100000">
                <a:srgbClr val="0B1E33">
                  <a:alpha val="96078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609600" y="8810625"/>
            <a:ext cx="828049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1005840" y="828809"/>
            <a:ext cx="8280499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Roboto"/>
              <a:buNone/>
            </a:pPr>
            <a:r>
              <a:rPr lang="en-US" sz="3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Follow us &amp; Get in touch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7474448" y="9782938"/>
            <a:ext cx="746312" cy="28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11 / 14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560497" y="3215756"/>
            <a:ext cx="8362950" cy="6242435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9050" cap="flat" cmpd="sng">
            <a:solidFill>
              <a:srgbClr val="D8E6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17805" y="9247011"/>
            <a:ext cx="2682891" cy="134101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/>
          <p:nvPr/>
        </p:nvSpPr>
        <p:spPr>
          <a:xfrm>
            <a:off x="2693256" y="3347195"/>
            <a:ext cx="12024549" cy="8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2800"/>
              <a:buFont typeface="Roboto"/>
              <a:buNone/>
            </a:pPr>
            <a:r>
              <a:rPr lang="en-US" sz="2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arena.ai4eosc.eu</a:t>
            </a:r>
            <a:endParaRPr/>
          </a:p>
        </p:txBody>
      </p:sp>
      <p:sp>
        <p:nvSpPr>
          <p:cNvPr id="124" name="Google Shape;124;p5"/>
          <p:cNvSpPr/>
          <p:nvPr/>
        </p:nvSpPr>
        <p:spPr>
          <a:xfrm>
            <a:off x="2693256" y="4618871"/>
            <a:ext cx="12024549" cy="8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2800"/>
              <a:buFont typeface="Roboto"/>
              <a:buNone/>
            </a:pPr>
            <a:r>
              <a:rPr lang="en-US" sz="2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eosc-arena@pcss.pl</a:t>
            </a: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2693254" y="6015038"/>
            <a:ext cx="12024549" cy="8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2800"/>
              <a:buFont typeface="Roboto"/>
              <a:buNone/>
            </a:pPr>
            <a:r>
              <a:rPr lang="en-US" sz="2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linkedin.com/company/eosc-arena</a:t>
            </a:r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2693255" y="7296719"/>
            <a:ext cx="12024549" cy="8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2800"/>
              <a:buFont typeface="Roboto"/>
              <a:buNone/>
            </a:pPr>
            <a:r>
              <a:rPr lang="en-US" sz="2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@EOSCArena</a:t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9383281" y="3189535"/>
            <a:ext cx="8362950" cy="6242435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9050" cap="flat" cmpd="sng">
            <a:solidFill>
              <a:srgbClr val="D8E6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2693256" y="8451291"/>
            <a:ext cx="12024549" cy="8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182F"/>
              </a:buClr>
              <a:buSzPts val="2800"/>
              <a:buFont typeface="Roboto"/>
              <a:buNone/>
            </a:pPr>
            <a:r>
              <a:rPr lang="en-US" sz="2800">
                <a:solidFill>
                  <a:srgbClr val="04182F"/>
                </a:solidFill>
                <a:latin typeface="Roboto"/>
                <a:ea typeface="Roboto"/>
                <a:cs typeface="Roboto"/>
                <a:sym typeface="Roboto"/>
              </a:rPr>
              <a:t>eosc-arena.bsky.social</a:t>
            </a:r>
            <a:endParaRPr/>
          </a:p>
        </p:txBody>
      </p:sp>
      <p:pic>
        <p:nvPicPr>
          <p:cNvPr id="129" name="Google Shape;129;p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2282" y="3978134"/>
            <a:ext cx="6526882" cy="450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203" y="3311718"/>
            <a:ext cx="1232111" cy="944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5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9386" y="5881052"/>
            <a:ext cx="1177744" cy="1075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6784" y="8502919"/>
            <a:ext cx="848386" cy="74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0618" y="7338891"/>
            <a:ext cx="848387" cy="84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5"/>
          <p:cNvPicPr preferRelativeResize="0"/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203" y="4504201"/>
            <a:ext cx="1232111" cy="1146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Custom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cp:lastModifiedBy>Alexandra Delipalta</cp:lastModifiedBy>
  <cp:revision>2</cp:revision>
  <dcterms:created xsi:type="dcterms:W3CDTF">2026-07-07T09:59:57Z</dcterms:created>
  <dcterms:modified xsi:type="dcterms:W3CDTF">2026-07-29T07:51:22Z</dcterms:modified>
</cp:coreProperties>
</file>