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5240000" cy="10287000"/>
  <p:notesSz cx="6858000" cy="9144000"/>
  <p:embeddedFontLst>
    <p:embeddedFont>
      <p:font typeface="Roboto Bold" charset="1" panose="02000000000000000000"/>
      <p:regular r:id="rId11"/>
    </p:embeddedFont>
    <p:embeddedFont>
      <p:font typeface="Canva Sans" charset="1" panose="020B0503030501040103"/>
      <p:regular r:id="rId12"/>
    </p:embeddedFont>
    <p:embeddedFont>
      <p:font typeface="Roboto" charset="1" panose="020000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10.png" Type="http://schemas.openxmlformats.org/officeDocument/2006/relationships/image"/><Relationship Id="rId8" Target="../media/image1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jpeg" Type="http://schemas.openxmlformats.org/officeDocument/2006/relationships/image"/><Relationship Id="rId4" Target="../media/image8.png" Type="http://schemas.openxmlformats.org/officeDocument/2006/relationships/image"/><Relationship Id="rId5" Target="../media/image1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B3A6B">
                <a:alpha val="100000"/>
              </a:srgbClr>
            </a:gs>
            <a:gs pos="100000">
              <a:srgbClr val="104378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286250" y="-354497"/>
            <a:ext cx="6681602" cy="3340801"/>
          </a:xfrm>
          <a:custGeom>
            <a:avLst/>
            <a:gdLst/>
            <a:ahLst/>
            <a:cxnLst/>
            <a:rect r="r" b="b" t="t" l="l"/>
            <a:pathLst>
              <a:path h="3340801" w="6681602">
                <a:moveTo>
                  <a:pt x="0" y="0"/>
                </a:moveTo>
                <a:lnTo>
                  <a:pt x="6681602" y="0"/>
                </a:lnTo>
                <a:lnTo>
                  <a:pt x="6681602" y="3340802"/>
                </a:lnTo>
                <a:lnTo>
                  <a:pt x="0" y="3340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76500" y="0"/>
            <a:ext cx="10287000" cy="76200"/>
            <a:chOff x="0" y="0"/>
            <a:chExt cx="13716000" cy="1016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716000" cy="101600"/>
            </a:xfrm>
            <a:custGeom>
              <a:avLst/>
              <a:gdLst/>
              <a:ahLst/>
              <a:cxnLst/>
              <a:rect r="r" b="b" t="t" l="l"/>
              <a:pathLst>
                <a:path h="1016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rgbClr val="2596BE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3340801" y="3531343"/>
            <a:ext cx="8572500" cy="4762500"/>
            <a:chOff x="0" y="0"/>
            <a:chExt cx="1143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43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11430000">
                  <a:moveTo>
                    <a:pt x="635000" y="0"/>
                  </a:moveTo>
                  <a:lnTo>
                    <a:pt x="10795000" y="0"/>
                  </a:lnTo>
                  <a:cubicBezTo>
                    <a:pt x="11145701" y="0"/>
                    <a:pt x="11430000" y="284299"/>
                    <a:pt x="11430000" y="635000"/>
                  </a:cubicBezTo>
                  <a:lnTo>
                    <a:pt x="11430000" y="5715000"/>
                  </a:lnTo>
                  <a:cubicBezTo>
                    <a:pt x="11430000" y="6065701"/>
                    <a:pt x="11145701" y="6350000"/>
                    <a:pt x="10795000" y="6350000"/>
                  </a:cubicBezTo>
                  <a:lnTo>
                    <a:pt x="635000" y="6350000"/>
                  </a:lnTo>
                  <a:cubicBezTo>
                    <a:pt x="284299" y="6350000"/>
                    <a:pt x="0" y="6065701"/>
                    <a:pt x="0" y="5715000"/>
                  </a:cubicBezTo>
                  <a:lnTo>
                    <a:pt x="0" y="635000"/>
                  </a:lnTo>
                  <a:cubicBezTo>
                    <a:pt x="0" y="284299"/>
                    <a:pt x="284299" y="0"/>
                    <a:pt x="635000" y="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</p:grpSp>
      <p:sp>
        <p:nvSpPr>
          <p:cNvPr name="AutoShape 7" id="7"/>
          <p:cNvSpPr/>
          <p:nvPr/>
        </p:nvSpPr>
        <p:spPr>
          <a:xfrm>
            <a:off x="6191250" y="2018779"/>
            <a:ext cx="2857500" cy="0"/>
          </a:xfrm>
          <a:prstGeom prst="line">
            <a:avLst/>
          </a:prstGeom>
          <a:ln cap="rnd" w="19050">
            <a:solidFill>
              <a:srgbClr val="2596BE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3429000" y="8191500"/>
            <a:ext cx="762000" cy="762000"/>
            <a:chOff x="0" y="0"/>
            <a:chExt cx="1016000" cy="1016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16000" cy="1016000"/>
            </a:xfrm>
            <a:custGeom>
              <a:avLst/>
              <a:gdLst/>
              <a:ahLst/>
              <a:cxnLst/>
              <a:rect r="r" b="b" t="t" l="l"/>
              <a:pathLst>
                <a:path h="1016000" w="1016000">
                  <a:moveTo>
                    <a:pt x="508000" y="0"/>
                  </a:moveTo>
                  <a:lnTo>
                    <a:pt x="1016000" y="254000"/>
                  </a:lnTo>
                  <a:lnTo>
                    <a:pt x="1016000" y="762000"/>
                  </a:lnTo>
                  <a:lnTo>
                    <a:pt x="508000" y="1016000"/>
                  </a:lnTo>
                  <a:lnTo>
                    <a:pt x="0" y="762000"/>
                  </a:lnTo>
                  <a:lnTo>
                    <a:pt x="0" y="2540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2B6CA3">
                <a:alpha val="60000"/>
              </a:srgbClr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4381500" y="8382000"/>
            <a:ext cx="571500" cy="571500"/>
            <a:chOff x="0" y="0"/>
            <a:chExt cx="762000" cy="762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381000" y="0"/>
                  </a:moveTo>
                  <a:lnTo>
                    <a:pt x="762000" y="190500"/>
                  </a:lnTo>
                  <a:lnTo>
                    <a:pt x="762000" y="571500"/>
                  </a:lnTo>
                  <a:lnTo>
                    <a:pt x="381000" y="762000"/>
                  </a:lnTo>
                  <a:lnTo>
                    <a:pt x="0" y="571500"/>
                  </a:lnTo>
                  <a:lnTo>
                    <a:pt x="0" y="1905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5A9FD4">
                <a:alpha val="40000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1049000" y="8191500"/>
            <a:ext cx="762000" cy="762000"/>
            <a:chOff x="0" y="0"/>
            <a:chExt cx="1016000" cy="1016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16000" cy="1016000"/>
            </a:xfrm>
            <a:custGeom>
              <a:avLst/>
              <a:gdLst/>
              <a:ahLst/>
              <a:cxnLst/>
              <a:rect r="r" b="b" t="t" l="l"/>
              <a:pathLst>
                <a:path h="1016000" w="1016000">
                  <a:moveTo>
                    <a:pt x="508000" y="0"/>
                  </a:moveTo>
                  <a:lnTo>
                    <a:pt x="1016000" y="254000"/>
                  </a:lnTo>
                  <a:lnTo>
                    <a:pt x="1016000" y="762000"/>
                  </a:lnTo>
                  <a:lnTo>
                    <a:pt x="508000" y="1016000"/>
                  </a:lnTo>
                  <a:lnTo>
                    <a:pt x="0" y="762000"/>
                  </a:lnTo>
                  <a:lnTo>
                    <a:pt x="0" y="2540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2B6CA3">
                <a:alpha val="60000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0287000" y="8382000"/>
            <a:ext cx="571500" cy="571500"/>
            <a:chOff x="0" y="0"/>
            <a:chExt cx="762000" cy="762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381000" y="0"/>
                  </a:moveTo>
                  <a:lnTo>
                    <a:pt x="762000" y="190500"/>
                  </a:lnTo>
                  <a:lnTo>
                    <a:pt x="762000" y="571500"/>
                  </a:lnTo>
                  <a:lnTo>
                    <a:pt x="381000" y="762000"/>
                  </a:lnTo>
                  <a:lnTo>
                    <a:pt x="0" y="571500"/>
                  </a:lnTo>
                  <a:lnTo>
                    <a:pt x="0" y="1905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5A9FD4">
                <a:alpha val="40000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2476500" y="10210800"/>
            <a:ext cx="10287000" cy="76200"/>
            <a:chOff x="0" y="0"/>
            <a:chExt cx="13716000" cy="1016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3716000" cy="101600"/>
            </a:xfrm>
            <a:custGeom>
              <a:avLst/>
              <a:gdLst/>
              <a:ahLst/>
              <a:cxnLst/>
              <a:rect r="r" b="b" t="t" l="l"/>
              <a:pathLst>
                <a:path h="1016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rgbClr val="2596BE"/>
            </a:solid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2493664" y="9601200"/>
            <a:ext cx="2632672" cy="585769"/>
          </a:xfrm>
          <a:custGeom>
            <a:avLst/>
            <a:gdLst/>
            <a:ahLst/>
            <a:cxnLst/>
            <a:rect r="r" b="b" t="t" l="l"/>
            <a:pathLst>
              <a:path h="585769" w="2632672">
                <a:moveTo>
                  <a:pt x="0" y="0"/>
                </a:moveTo>
                <a:lnTo>
                  <a:pt x="2632672" y="0"/>
                </a:lnTo>
                <a:lnTo>
                  <a:pt x="2632672" y="585769"/>
                </a:lnTo>
                <a:lnTo>
                  <a:pt x="0" y="5857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4048125" y="4305300"/>
            <a:ext cx="7143750" cy="1356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472"/>
              </a:lnSpc>
              <a:spcBef>
                <a:spcPct val="0"/>
              </a:spcBef>
            </a:pPr>
            <a:r>
              <a:rPr lang="en-US" b="true" sz="4209" strike="noStrike" u="none">
                <a:solidFill>
                  <a:srgbClr val="0B3A6B"/>
                </a:solidFill>
                <a:latin typeface="Roboto Bold"/>
                <a:ea typeface="Roboto Bold"/>
                <a:cs typeface="Roboto Bold"/>
                <a:sym typeface="Roboto Bold"/>
              </a:rPr>
              <a:t>Advancing Open Science</a:t>
            </a:r>
          </a:p>
          <a:p>
            <a:pPr algn="ctr" marL="0" indent="0" lvl="0">
              <a:lnSpc>
                <a:spcPts val="5472"/>
              </a:lnSpc>
              <a:spcBef>
                <a:spcPct val="0"/>
              </a:spcBef>
            </a:pPr>
            <a:r>
              <a:rPr lang="en-US" b="true" sz="4209" strike="noStrike" u="none">
                <a:solidFill>
                  <a:srgbClr val="0B3A6B"/>
                </a:solidFill>
                <a:latin typeface="Roboto Bold"/>
                <a:ea typeface="Roboto Bold"/>
                <a:cs typeface="Roboto Bold"/>
                <a:sym typeface="Roboto Bold"/>
              </a:rPr>
              <a:t>with Generative AI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857750" y="2478831"/>
            <a:ext cx="5715000" cy="47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19"/>
              </a:lnSpc>
              <a:spcBef>
                <a:spcPct val="0"/>
              </a:spcBef>
            </a:pPr>
            <a:r>
              <a:rPr lang="en-US" sz="1599">
                <a:solidFill>
                  <a:srgbClr val="FEFDFD"/>
                </a:solidFill>
                <a:latin typeface="Canva Sans"/>
                <a:ea typeface="Canva Sans"/>
                <a:cs typeface="Canva Sans"/>
                <a:sym typeface="Canva Sans"/>
              </a:rPr>
              <a:t>An Open, Agentic </a:t>
            </a:r>
            <a:r>
              <a:rPr lang="en-US" sz="1599" strike="noStrike" u="none">
                <a:solidFill>
                  <a:srgbClr val="FEFDFD"/>
                </a:solidFill>
                <a:latin typeface="Canva Sans"/>
                <a:ea typeface="Canva Sans"/>
                <a:cs typeface="Canva Sans"/>
                <a:sym typeface="Canva Sans"/>
              </a:rPr>
              <a:t>Gen</a:t>
            </a:r>
            <a:r>
              <a:rPr lang="en-US" sz="1599" strike="noStrike" u="none">
                <a:solidFill>
                  <a:srgbClr val="FEFDFD"/>
                </a:solidFill>
                <a:latin typeface="Canva Sans"/>
                <a:ea typeface="Canva Sans"/>
                <a:cs typeface="Canva Sans"/>
                <a:sym typeface="Canva Sans"/>
              </a:rPr>
              <a:t>AI ecosyst</a:t>
            </a:r>
            <a:r>
              <a:rPr lang="en-US" sz="1599" strike="noStrike" u="none">
                <a:solidFill>
                  <a:srgbClr val="FEFDFD"/>
                </a:solidFill>
                <a:latin typeface="Canva Sans"/>
                <a:ea typeface="Canva Sans"/>
                <a:cs typeface="Canva Sans"/>
                <a:sym typeface="Canva Sans"/>
              </a:rPr>
              <a:t>e</a:t>
            </a:r>
            <a:r>
              <a:rPr lang="en-US" sz="1599" strike="noStrike" u="none">
                <a:solidFill>
                  <a:srgbClr val="FEFDFD"/>
                </a:solidFill>
                <a:latin typeface="Canva Sans"/>
                <a:ea typeface="Canva Sans"/>
                <a:cs typeface="Canva Sans"/>
                <a:sym typeface="Canva Sans"/>
              </a:rPr>
              <a:t>m, integ</a:t>
            </a:r>
            <a:r>
              <a:rPr lang="en-US" sz="1599" strike="noStrike" u="none">
                <a:solidFill>
                  <a:srgbClr val="FEFDFD"/>
                </a:solidFill>
                <a:latin typeface="Canva Sans"/>
                <a:ea typeface="Canva Sans"/>
                <a:cs typeface="Canva Sans"/>
                <a:sym typeface="Canva Sans"/>
              </a:rPr>
              <a:t>r</a:t>
            </a:r>
            <a:r>
              <a:rPr lang="en-US" sz="1599" strike="noStrike" u="none">
                <a:solidFill>
                  <a:srgbClr val="FEFDFD"/>
                </a:solidFill>
                <a:latin typeface="Canva Sans"/>
                <a:ea typeface="Canva Sans"/>
                <a:cs typeface="Canva Sans"/>
                <a:sym typeface="Canva Sans"/>
              </a:rPr>
              <a:t>ated with the European Open Science Cloud.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191000" y="6284486"/>
            <a:ext cx="6667500" cy="54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 strike="noStrike" u="none">
                <a:solidFill>
                  <a:srgbClr val="104378"/>
                </a:solidFill>
                <a:latin typeface="Canva Sans"/>
                <a:ea typeface="Canva Sans"/>
                <a:cs typeface="Canva Sans"/>
                <a:sym typeface="Canva Sans"/>
              </a:rPr>
              <a:t>Building sovereign, responsible and interoperable</a:t>
            </a:r>
          </a:p>
          <a:p>
            <a:pPr algn="ctr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 strike="noStrike" u="none">
                <a:solidFill>
                  <a:srgbClr val="104378"/>
                </a:solidFill>
                <a:latin typeface="Canva Sans"/>
                <a:ea typeface="Canva Sans"/>
                <a:cs typeface="Canva Sans"/>
                <a:sym typeface="Canva Sans"/>
              </a:rPr>
              <a:t>AI infrastructure for the European research community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715000" y="8960593"/>
            <a:ext cx="3810000" cy="187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00"/>
              </a:lnSpc>
              <a:spcBef>
                <a:spcPct val="0"/>
              </a:spcBef>
            </a:pPr>
            <a:r>
              <a:rPr lang="en-US" sz="1400" strike="noStrike" u="non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arena</a:t>
            </a:r>
            <a:r>
              <a:rPr lang="en-US" sz="1400" strike="noStrike" u="non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.ai4</a:t>
            </a:r>
            <a:r>
              <a:rPr lang="en-US" sz="1400" strike="noStrike" u="non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</a:t>
            </a:r>
            <a:r>
              <a:rPr lang="en-US" sz="1400" strike="noStrike" u="non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os</a:t>
            </a:r>
            <a:r>
              <a:rPr lang="en-US" sz="1400" strike="noStrike" u="non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c.eu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57250"/>
            <a:ext cx="15240000" cy="8572500"/>
          </a:xfrm>
          <a:custGeom>
            <a:avLst/>
            <a:gdLst/>
            <a:ahLst/>
            <a:cxnLst/>
            <a:rect r="r" b="b" t="t" l="l"/>
            <a:pathLst>
              <a:path h="8572500" w="15240000">
                <a:moveTo>
                  <a:pt x="0" y="0"/>
                </a:moveTo>
                <a:lnTo>
                  <a:pt x="15240000" y="0"/>
                </a:lnTo>
                <a:lnTo>
                  <a:pt x="15240000" y="8572500"/>
                </a:lnTo>
                <a:lnTo>
                  <a:pt x="0" y="8572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0" t="0" r="-39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857250"/>
            <a:ext cx="15240000" cy="76200"/>
            <a:chOff x="0" y="0"/>
            <a:chExt cx="20320000" cy="1016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320000" cy="101600"/>
            </a:xfrm>
            <a:custGeom>
              <a:avLst/>
              <a:gdLst/>
              <a:ahLst/>
              <a:cxnLst/>
              <a:rect r="r" b="b" t="t" l="l"/>
              <a:pathLst>
                <a:path h="101600" w="20320000">
                  <a:moveTo>
                    <a:pt x="0" y="0"/>
                  </a:moveTo>
                  <a:lnTo>
                    <a:pt x="20320000" y="0"/>
                  </a:lnTo>
                  <a:lnTo>
                    <a:pt x="203200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rgbClr val="5A9FD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428750" y="7905750"/>
            <a:ext cx="762000" cy="762000"/>
            <a:chOff x="0" y="0"/>
            <a:chExt cx="1016000" cy="1016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16000" cy="1016000"/>
            </a:xfrm>
            <a:custGeom>
              <a:avLst/>
              <a:gdLst/>
              <a:ahLst/>
              <a:cxnLst/>
              <a:rect r="r" b="b" t="t" l="l"/>
              <a:pathLst>
                <a:path h="1016000" w="1016000">
                  <a:moveTo>
                    <a:pt x="508000" y="0"/>
                  </a:moveTo>
                  <a:lnTo>
                    <a:pt x="1016000" y="254000"/>
                  </a:lnTo>
                  <a:lnTo>
                    <a:pt x="1016000" y="762000"/>
                  </a:lnTo>
                  <a:lnTo>
                    <a:pt x="508000" y="1016000"/>
                  </a:lnTo>
                  <a:lnTo>
                    <a:pt x="0" y="762000"/>
                  </a:lnTo>
                  <a:lnTo>
                    <a:pt x="0" y="2540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439DDA">
                <a:alpha val="60000"/>
              </a:srgbClr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2381250" y="8096250"/>
            <a:ext cx="571500" cy="571500"/>
            <a:chOff x="0" y="0"/>
            <a:chExt cx="762000" cy="762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381000" y="0"/>
                  </a:moveTo>
                  <a:lnTo>
                    <a:pt x="762000" y="190500"/>
                  </a:lnTo>
                  <a:lnTo>
                    <a:pt x="762000" y="571500"/>
                  </a:lnTo>
                  <a:lnTo>
                    <a:pt x="381000" y="762000"/>
                  </a:lnTo>
                  <a:lnTo>
                    <a:pt x="0" y="571500"/>
                  </a:lnTo>
                  <a:lnTo>
                    <a:pt x="0" y="1905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A8D8EA">
                <a:alpha val="40000"/>
              </a:srgbClr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3049250" y="7905750"/>
            <a:ext cx="762000" cy="762000"/>
            <a:chOff x="0" y="0"/>
            <a:chExt cx="1016000" cy="1016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16000" cy="1016000"/>
            </a:xfrm>
            <a:custGeom>
              <a:avLst/>
              <a:gdLst/>
              <a:ahLst/>
              <a:cxnLst/>
              <a:rect r="r" b="b" t="t" l="l"/>
              <a:pathLst>
                <a:path h="1016000" w="1016000">
                  <a:moveTo>
                    <a:pt x="508000" y="0"/>
                  </a:moveTo>
                  <a:lnTo>
                    <a:pt x="1016000" y="254000"/>
                  </a:lnTo>
                  <a:lnTo>
                    <a:pt x="1016000" y="762000"/>
                  </a:lnTo>
                  <a:lnTo>
                    <a:pt x="508000" y="1016000"/>
                  </a:lnTo>
                  <a:lnTo>
                    <a:pt x="0" y="762000"/>
                  </a:lnTo>
                  <a:lnTo>
                    <a:pt x="0" y="2540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3C83B8">
                <a:alpha val="60000"/>
              </a:srgbClr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2287250" y="8096250"/>
            <a:ext cx="571500" cy="571500"/>
            <a:chOff x="0" y="0"/>
            <a:chExt cx="762000" cy="762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381000" y="0"/>
                  </a:moveTo>
                  <a:lnTo>
                    <a:pt x="762000" y="190500"/>
                  </a:lnTo>
                  <a:lnTo>
                    <a:pt x="762000" y="571500"/>
                  </a:lnTo>
                  <a:lnTo>
                    <a:pt x="381000" y="762000"/>
                  </a:lnTo>
                  <a:lnTo>
                    <a:pt x="0" y="571500"/>
                  </a:lnTo>
                  <a:lnTo>
                    <a:pt x="0" y="1905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6AA4D0">
                <a:alpha val="40000"/>
              </a:srgbClr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0" y="9353550"/>
            <a:ext cx="15240000" cy="76200"/>
            <a:chOff x="0" y="0"/>
            <a:chExt cx="20320000" cy="1016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0320000" cy="101600"/>
            </a:xfrm>
            <a:custGeom>
              <a:avLst/>
              <a:gdLst/>
              <a:ahLst/>
              <a:cxnLst/>
              <a:rect r="r" b="b" t="t" l="l"/>
              <a:pathLst>
                <a:path h="101600" w="20320000">
                  <a:moveTo>
                    <a:pt x="0" y="0"/>
                  </a:moveTo>
                  <a:lnTo>
                    <a:pt x="20320000" y="0"/>
                  </a:lnTo>
                  <a:lnTo>
                    <a:pt x="203200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rgbClr val="5A9FD4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4296347" y="1302057"/>
            <a:ext cx="6647306" cy="1472586"/>
            <a:chOff x="0" y="0"/>
            <a:chExt cx="8863074" cy="196344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654641"/>
              <a:ext cx="1257685" cy="692558"/>
            </a:xfrm>
            <a:custGeom>
              <a:avLst/>
              <a:gdLst/>
              <a:ahLst/>
              <a:cxnLst/>
              <a:rect r="r" b="b" t="t" l="l"/>
              <a:pathLst>
                <a:path h="692558" w="1257685">
                  <a:moveTo>
                    <a:pt x="0" y="0"/>
                  </a:moveTo>
                  <a:lnTo>
                    <a:pt x="1257685" y="0"/>
                  </a:lnTo>
                  <a:lnTo>
                    <a:pt x="1257685" y="692558"/>
                  </a:lnTo>
                  <a:lnTo>
                    <a:pt x="0" y="692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3171" t="-255199" r="-273127" b="-6960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401654" y="0"/>
              <a:ext cx="3802920" cy="1963448"/>
            </a:xfrm>
            <a:custGeom>
              <a:avLst/>
              <a:gdLst/>
              <a:ahLst/>
              <a:cxnLst/>
              <a:rect r="r" b="b" t="t" l="l"/>
              <a:pathLst>
                <a:path h="1963448" w="3802920">
                  <a:moveTo>
                    <a:pt x="0" y="0"/>
                  </a:moveTo>
                  <a:lnTo>
                    <a:pt x="3802920" y="0"/>
                  </a:lnTo>
                  <a:lnTo>
                    <a:pt x="3802920" y="1963448"/>
                  </a:lnTo>
                  <a:lnTo>
                    <a:pt x="0" y="1963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5216" t="0" r="0" b="0"/>
              </a:stretch>
            </a:blipFill>
          </p:spPr>
        </p:sp>
        <p:sp>
          <p:nvSpPr>
            <p:cNvPr name="AutoShape 18" id="18"/>
            <p:cNvSpPr/>
            <p:nvPr/>
          </p:nvSpPr>
          <p:spPr>
            <a:xfrm>
              <a:off x="4517925" y="310031"/>
              <a:ext cx="0" cy="1353147"/>
            </a:xfrm>
            <a:prstGeom prst="line">
              <a:avLst/>
            </a:prstGeom>
            <a:ln cap="flat" w="19196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4932151" y="551421"/>
              <a:ext cx="836939" cy="860606"/>
            </a:xfrm>
            <a:custGeom>
              <a:avLst/>
              <a:gdLst/>
              <a:ahLst/>
              <a:cxnLst/>
              <a:rect r="r" b="b" t="t" l="l"/>
              <a:pathLst>
                <a:path h="860606" w="836939">
                  <a:moveTo>
                    <a:pt x="0" y="0"/>
                  </a:moveTo>
                  <a:lnTo>
                    <a:pt x="836939" y="0"/>
                  </a:lnTo>
                  <a:lnTo>
                    <a:pt x="836939" y="860606"/>
                  </a:lnTo>
                  <a:lnTo>
                    <a:pt x="0" y="860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5913059" y="345296"/>
              <a:ext cx="2950016" cy="12172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7617"/>
                </a:lnSpc>
                <a:spcBef>
                  <a:spcPct val="0"/>
                </a:spcBef>
              </a:pPr>
              <a:r>
                <a:rPr lang="en-US" sz="544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ARENA</a:t>
              </a: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0" y="8611791"/>
            <a:ext cx="3333750" cy="741759"/>
          </a:xfrm>
          <a:custGeom>
            <a:avLst/>
            <a:gdLst/>
            <a:ahLst/>
            <a:cxnLst/>
            <a:rect r="r" b="b" t="t" l="l"/>
            <a:pathLst>
              <a:path h="741759" w="3333750">
                <a:moveTo>
                  <a:pt x="0" y="0"/>
                </a:moveTo>
                <a:lnTo>
                  <a:pt x="3333750" y="0"/>
                </a:lnTo>
                <a:lnTo>
                  <a:pt x="3333750" y="741759"/>
                </a:lnTo>
                <a:lnTo>
                  <a:pt x="0" y="7417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1914525" y="3146118"/>
            <a:ext cx="11430000" cy="4388480"/>
            <a:chOff x="0" y="0"/>
            <a:chExt cx="15240000" cy="5851307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15240000" cy="5851307"/>
              <a:chOff x="0" y="0"/>
              <a:chExt cx="15240000" cy="5851307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5240000" cy="5851307"/>
              </a:xfrm>
              <a:custGeom>
                <a:avLst/>
                <a:gdLst/>
                <a:ahLst/>
                <a:cxnLst/>
                <a:rect r="r" b="b" t="t" l="l"/>
                <a:pathLst>
                  <a:path h="5851307" w="15240000">
                    <a:moveTo>
                      <a:pt x="533400" y="0"/>
                    </a:moveTo>
                    <a:lnTo>
                      <a:pt x="14706600" y="0"/>
                    </a:lnTo>
                    <a:cubicBezTo>
                      <a:pt x="15001188" y="0"/>
                      <a:pt x="15240000" y="261972"/>
                      <a:pt x="15240000" y="585131"/>
                    </a:cubicBezTo>
                    <a:lnTo>
                      <a:pt x="15240000" y="5266176"/>
                    </a:lnTo>
                    <a:cubicBezTo>
                      <a:pt x="15240000" y="5589335"/>
                      <a:pt x="15001188" y="5851307"/>
                      <a:pt x="14706600" y="5851307"/>
                    </a:cubicBezTo>
                    <a:lnTo>
                      <a:pt x="533400" y="5851307"/>
                    </a:lnTo>
                    <a:cubicBezTo>
                      <a:pt x="238811" y="5851307"/>
                      <a:pt x="0" y="5589335"/>
                      <a:pt x="0" y="5266176"/>
                    </a:cubicBezTo>
                    <a:lnTo>
                      <a:pt x="0" y="585131"/>
                    </a:lnTo>
                    <a:cubicBezTo>
                      <a:pt x="0" y="261972"/>
                      <a:pt x="238811" y="0"/>
                      <a:pt x="533400" y="0"/>
                    </a:cubicBezTo>
                    <a:close/>
                  </a:path>
                </a:pathLst>
              </a:custGeom>
              <a:solidFill>
                <a:srgbClr val="FFFFFF">
                  <a:alpha val="94902"/>
                </a:srgbClr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0">
              <a:off x="2413000" y="384562"/>
              <a:ext cx="11430000" cy="15609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722"/>
                </a:lnSpc>
                <a:spcBef>
                  <a:spcPct val="0"/>
                </a:spcBef>
              </a:pPr>
              <a:r>
                <a:rPr lang="en-US" b="true" sz="3632" strike="noStrike" u="none">
                  <a:solidFill>
                    <a:srgbClr val="004CA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</a:t>
              </a:r>
              <a:r>
                <a:rPr lang="en-US" sz="3632" strike="noStrike" u="none">
                  <a:solidFill>
                    <a:srgbClr val="004CA5"/>
                  </a:solidFill>
                  <a:latin typeface="Roboto"/>
                  <a:ea typeface="Roboto"/>
                  <a:cs typeface="Roboto"/>
                  <a:sym typeface="Roboto"/>
                </a:rPr>
                <a:t>I</a:t>
              </a:r>
              <a:r>
                <a:rPr lang="en-US" b="true" sz="3632" strike="noStrike" u="none">
                  <a:solidFill>
                    <a:srgbClr val="004CA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R</a:t>
              </a:r>
              <a:r>
                <a:rPr lang="en-US" sz="3632" strike="noStrike" u="none">
                  <a:solidFill>
                    <a:srgbClr val="004CA5"/>
                  </a:solidFill>
                  <a:latin typeface="Roboto"/>
                  <a:ea typeface="Roboto"/>
                  <a:cs typeface="Roboto"/>
                  <a:sym typeface="Roboto"/>
                </a:rPr>
                <a:t>ese</a:t>
              </a:r>
              <a:r>
                <a:rPr lang="en-US" sz="3632" strike="noStrike" u="none">
                  <a:solidFill>
                    <a:srgbClr val="004CA5"/>
                  </a:solidFill>
                  <a:latin typeface="Roboto"/>
                  <a:ea typeface="Roboto"/>
                  <a:cs typeface="Roboto"/>
                  <a:sym typeface="Roboto"/>
                </a:rPr>
                <a:t>a</a:t>
              </a:r>
              <a:r>
                <a:rPr lang="en-US" sz="3632" strike="noStrike" u="none">
                  <a:solidFill>
                    <a:srgbClr val="004CA5"/>
                  </a:solidFill>
                  <a:latin typeface="Roboto"/>
                  <a:ea typeface="Roboto"/>
                  <a:cs typeface="Roboto"/>
                  <a:sym typeface="Roboto"/>
                </a:rPr>
                <a:t>r</a:t>
              </a:r>
              <a:r>
                <a:rPr lang="en-US" sz="3632" strike="noStrike" u="none">
                  <a:solidFill>
                    <a:srgbClr val="004CA5"/>
                  </a:solidFill>
                  <a:latin typeface="Roboto"/>
                  <a:ea typeface="Roboto"/>
                  <a:cs typeface="Roboto"/>
                  <a:sym typeface="Roboto"/>
                </a:rPr>
                <a:t>c</a:t>
              </a:r>
              <a:r>
                <a:rPr lang="en-US" sz="3632" strike="noStrike" u="none">
                  <a:solidFill>
                    <a:srgbClr val="004CA5"/>
                  </a:solidFill>
                  <a:latin typeface="Roboto"/>
                  <a:ea typeface="Roboto"/>
                  <a:cs typeface="Roboto"/>
                  <a:sym typeface="Roboto"/>
                </a:rPr>
                <a:t>h</a:t>
              </a:r>
              <a:r>
                <a:rPr lang="en-US" b="true" sz="3632" strike="noStrike" u="none">
                  <a:solidFill>
                    <a:srgbClr val="004CA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E</a:t>
              </a:r>
              <a:r>
                <a:rPr lang="en-US" sz="3632" strike="noStrike" u="none">
                  <a:solidFill>
                    <a:srgbClr val="004CA5"/>
                  </a:solidFill>
                  <a:latin typeface="Roboto"/>
                  <a:ea typeface="Roboto"/>
                  <a:cs typeface="Roboto"/>
                  <a:sym typeface="Roboto"/>
                </a:rPr>
                <a:t>n</a:t>
              </a:r>
              <a:r>
                <a:rPr lang="en-US" sz="3632" strike="noStrike" u="none">
                  <a:solidFill>
                    <a:srgbClr val="004CA5"/>
                  </a:solidFill>
                  <a:latin typeface="Roboto"/>
                  <a:ea typeface="Roboto"/>
                  <a:cs typeface="Roboto"/>
                  <a:sym typeface="Roboto"/>
                </a:rPr>
                <a:t>ha</a:t>
              </a:r>
              <a:r>
                <a:rPr lang="en-US" sz="3632" strike="noStrike" u="none">
                  <a:solidFill>
                    <a:srgbClr val="004CA5"/>
                  </a:solidFill>
                  <a:latin typeface="Roboto"/>
                  <a:ea typeface="Roboto"/>
                  <a:cs typeface="Roboto"/>
                  <a:sym typeface="Roboto"/>
                </a:rPr>
                <a:t>nc</a:t>
              </a:r>
              <a:r>
                <a:rPr lang="en-US" sz="3632" strike="noStrike" u="none">
                  <a:solidFill>
                    <a:srgbClr val="004CA5"/>
                  </a:solidFill>
                  <a:latin typeface="Roboto"/>
                  <a:ea typeface="Roboto"/>
                  <a:cs typeface="Roboto"/>
                  <a:sym typeface="Roboto"/>
                </a:rPr>
                <a:t>em</a:t>
              </a:r>
              <a:r>
                <a:rPr lang="en-US" sz="3632" strike="noStrike" u="none">
                  <a:solidFill>
                    <a:srgbClr val="004CA5"/>
                  </a:solidFill>
                  <a:latin typeface="Roboto"/>
                  <a:ea typeface="Roboto"/>
                  <a:cs typeface="Roboto"/>
                  <a:sym typeface="Roboto"/>
                </a:rPr>
                <a:t>en</a:t>
              </a:r>
              <a:r>
                <a:rPr lang="en-US" sz="3632" strike="noStrike" u="none">
                  <a:solidFill>
                    <a:srgbClr val="004CA5"/>
                  </a:solidFill>
                  <a:latin typeface="Roboto"/>
                  <a:ea typeface="Roboto"/>
                  <a:cs typeface="Roboto"/>
                  <a:sym typeface="Roboto"/>
                </a:rPr>
                <a:t>t </a:t>
              </a:r>
              <a:r>
                <a:rPr lang="en-US" sz="3632" strike="noStrike" u="none">
                  <a:solidFill>
                    <a:srgbClr val="004CA5"/>
                  </a:solidFill>
                  <a:latin typeface="Roboto"/>
                  <a:ea typeface="Roboto"/>
                  <a:cs typeface="Roboto"/>
                  <a:sym typeface="Roboto"/>
                </a:rPr>
                <a:t>th</a:t>
              </a:r>
              <a:r>
                <a:rPr lang="en-US" sz="3632" strike="noStrike" u="none">
                  <a:solidFill>
                    <a:srgbClr val="004CA5"/>
                  </a:solidFill>
                  <a:latin typeface="Roboto"/>
                  <a:ea typeface="Roboto"/>
                  <a:cs typeface="Roboto"/>
                  <a:sym typeface="Roboto"/>
                </a:rPr>
                <a:t>rough</a:t>
              </a:r>
              <a:r>
                <a:rPr lang="en-US" b="true" sz="3632" strike="noStrike" u="none">
                  <a:solidFill>
                    <a:srgbClr val="004CA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b="true" sz="3632" strike="noStrike" u="none">
                  <a:solidFill>
                    <a:srgbClr val="004CA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N</a:t>
              </a:r>
              <a:r>
                <a:rPr lang="en-US" sz="3632" strike="noStrike" u="none">
                  <a:solidFill>
                    <a:srgbClr val="004CA5"/>
                  </a:solidFill>
                  <a:latin typeface="Roboto"/>
                  <a:ea typeface="Roboto"/>
                  <a:cs typeface="Roboto"/>
                  <a:sym typeface="Roboto"/>
                </a:rPr>
                <a:t>et</a:t>
              </a:r>
              <a:r>
                <a:rPr lang="en-US" sz="3632" strike="noStrike" u="none">
                  <a:solidFill>
                    <a:srgbClr val="004CA5"/>
                  </a:solidFill>
                  <a:latin typeface="Roboto"/>
                  <a:ea typeface="Roboto"/>
                  <a:cs typeface="Roboto"/>
                  <a:sym typeface="Roboto"/>
                </a:rPr>
                <a:t>work</a:t>
              </a:r>
              <a:r>
                <a:rPr lang="en-US" sz="3632" strike="noStrike" u="none">
                  <a:solidFill>
                    <a:srgbClr val="004CA5"/>
                  </a:solidFill>
                  <a:latin typeface="Roboto"/>
                  <a:ea typeface="Roboto"/>
                  <a:cs typeface="Roboto"/>
                  <a:sym typeface="Roboto"/>
                </a:rPr>
                <a:t>e</a:t>
              </a:r>
              <a:r>
                <a:rPr lang="en-US" sz="3632" strike="noStrike" u="none">
                  <a:solidFill>
                    <a:srgbClr val="004CA5"/>
                  </a:solidFill>
                  <a:latin typeface="Roboto"/>
                  <a:ea typeface="Roboto"/>
                  <a:cs typeface="Roboto"/>
                  <a:sym typeface="Roboto"/>
                </a:rPr>
                <a:t>d</a:t>
              </a:r>
              <a:r>
                <a:rPr lang="en-US" sz="3632" strike="noStrike" u="none">
                  <a:solidFill>
                    <a:srgbClr val="004CA5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b="true" sz="3632" strike="noStrike" u="none">
                  <a:solidFill>
                    <a:srgbClr val="004CA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</a:t>
              </a:r>
              <a:r>
                <a:rPr lang="en-US" sz="3632" strike="noStrike" u="none">
                  <a:solidFill>
                    <a:srgbClr val="004CA5"/>
                  </a:solidFill>
                  <a:latin typeface="Roboto"/>
                  <a:ea typeface="Roboto"/>
                  <a:cs typeface="Roboto"/>
                  <a:sym typeface="Roboto"/>
                </a:rPr>
                <a:t>gents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270149" y="2580312"/>
              <a:ext cx="14699703" cy="21962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Building a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sovereign, 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gene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ativ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and age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n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tic AI environment integr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te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 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w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it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h th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Eu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ropea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n Op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n Science Cloud (EOSC) and supp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or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ting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the 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f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u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ll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research 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life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ycle. </a:t>
              </a:r>
            </a:p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EOSC-ARENA focuses on model and data sovereignty emphasizing human-centred AI, responsible usage, research integrity, transparency, trustworthiness, quality, and provenance.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5555010" y="8089804"/>
            <a:ext cx="4129980" cy="670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72"/>
              </a:lnSpc>
              <a:spcBef>
                <a:spcPct val="0"/>
              </a:spcBef>
            </a:pPr>
            <a:r>
              <a:rPr lang="en-US" b="true" sz="4209">
                <a:gradFill>
                  <a:gsLst>
                    <a:gs pos="0">
                      <a:srgbClr val="0B3A6B">
                        <a:alpha val="100000"/>
                      </a:srgbClr>
                    </a:gs>
                    <a:gs pos="100000">
                      <a:srgbClr val="2B6CA3">
                        <a:alpha val="100000"/>
                      </a:srgbClr>
                    </a:gs>
                  </a:gsLst>
                  <a:lin ang="0"/>
                </a:gradFill>
                <a:latin typeface="Roboto Bold"/>
                <a:ea typeface="Roboto Bold"/>
                <a:cs typeface="Roboto Bold"/>
                <a:sym typeface="Roboto Bold"/>
              </a:rPr>
              <a:t>arena.ai4eosc.eu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57250"/>
            <a:ext cx="15240000" cy="8572500"/>
          </a:xfrm>
          <a:custGeom>
            <a:avLst/>
            <a:gdLst/>
            <a:ahLst/>
            <a:cxnLst/>
            <a:rect r="r" b="b" t="t" l="l"/>
            <a:pathLst>
              <a:path h="8572500" w="15240000">
                <a:moveTo>
                  <a:pt x="0" y="0"/>
                </a:moveTo>
                <a:lnTo>
                  <a:pt x="15240000" y="0"/>
                </a:lnTo>
                <a:lnTo>
                  <a:pt x="15240000" y="8572500"/>
                </a:lnTo>
                <a:lnTo>
                  <a:pt x="0" y="8572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59" t="-1259" r="-1259" b="-12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857250"/>
            <a:ext cx="15240000" cy="76200"/>
            <a:chOff x="0" y="0"/>
            <a:chExt cx="20320000" cy="1016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320000" cy="101600"/>
            </a:xfrm>
            <a:custGeom>
              <a:avLst/>
              <a:gdLst/>
              <a:ahLst/>
              <a:cxnLst/>
              <a:rect r="r" b="b" t="t" l="l"/>
              <a:pathLst>
                <a:path h="101600" w="20320000">
                  <a:moveTo>
                    <a:pt x="0" y="0"/>
                  </a:moveTo>
                  <a:lnTo>
                    <a:pt x="20320000" y="0"/>
                  </a:lnTo>
                  <a:lnTo>
                    <a:pt x="203200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rgbClr val="5A9FD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428750" y="7905750"/>
            <a:ext cx="762000" cy="762000"/>
            <a:chOff x="0" y="0"/>
            <a:chExt cx="1016000" cy="1016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16000" cy="1016000"/>
            </a:xfrm>
            <a:custGeom>
              <a:avLst/>
              <a:gdLst/>
              <a:ahLst/>
              <a:cxnLst/>
              <a:rect r="r" b="b" t="t" l="l"/>
              <a:pathLst>
                <a:path h="1016000" w="1016000">
                  <a:moveTo>
                    <a:pt x="508000" y="0"/>
                  </a:moveTo>
                  <a:lnTo>
                    <a:pt x="1016000" y="254000"/>
                  </a:lnTo>
                  <a:lnTo>
                    <a:pt x="1016000" y="762000"/>
                  </a:lnTo>
                  <a:lnTo>
                    <a:pt x="508000" y="1016000"/>
                  </a:lnTo>
                  <a:lnTo>
                    <a:pt x="0" y="762000"/>
                  </a:lnTo>
                  <a:lnTo>
                    <a:pt x="0" y="2540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2B6CA3">
                <a:alpha val="60000"/>
              </a:srgbClr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2381250" y="8096250"/>
            <a:ext cx="571500" cy="571500"/>
            <a:chOff x="0" y="0"/>
            <a:chExt cx="762000" cy="762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381000" y="0"/>
                  </a:moveTo>
                  <a:lnTo>
                    <a:pt x="762000" y="190500"/>
                  </a:lnTo>
                  <a:lnTo>
                    <a:pt x="762000" y="571500"/>
                  </a:lnTo>
                  <a:lnTo>
                    <a:pt x="381000" y="762000"/>
                  </a:lnTo>
                  <a:lnTo>
                    <a:pt x="0" y="571500"/>
                  </a:lnTo>
                  <a:lnTo>
                    <a:pt x="0" y="1905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5A9FD4">
                <a:alpha val="40000"/>
              </a:srgbClr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0" y="9353550"/>
            <a:ext cx="15240000" cy="76200"/>
            <a:chOff x="0" y="0"/>
            <a:chExt cx="20320000" cy="1016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320000" cy="101600"/>
            </a:xfrm>
            <a:custGeom>
              <a:avLst/>
              <a:gdLst/>
              <a:ahLst/>
              <a:cxnLst/>
              <a:rect r="r" b="b" t="t" l="l"/>
              <a:pathLst>
                <a:path h="101600" w="20320000">
                  <a:moveTo>
                    <a:pt x="0" y="0"/>
                  </a:moveTo>
                  <a:lnTo>
                    <a:pt x="20320000" y="0"/>
                  </a:lnTo>
                  <a:lnTo>
                    <a:pt x="203200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rgbClr val="5A9FD4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4296347" y="1302057"/>
            <a:ext cx="6647306" cy="1472586"/>
            <a:chOff x="0" y="0"/>
            <a:chExt cx="8863074" cy="196344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654641"/>
              <a:ext cx="1257685" cy="692558"/>
            </a:xfrm>
            <a:custGeom>
              <a:avLst/>
              <a:gdLst/>
              <a:ahLst/>
              <a:cxnLst/>
              <a:rect r="r" b="b" t="t" l="l"/>
              <a:pathLst>
                <a:path h="692558" w="1257685">
                  <a:moveTo>
                    <a:pt x="0" y="0"/>
                  </a:moveTo>
                  <a:lnTo>
                    <a:pt x="1257685" y="0"/>
                  </a:lnTo>
                  <a:lnTo>
                    <a:pt x="1257685" y="692558"/>
                  </a:lnTo>
                  <a:lnTo>
                    <a:pt x="0" y="692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3171" t="-255199" r="-273127" b="-6960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401654" y="0"/>
              <a:ext cx="3802920" cy="1963448"/>
            </a:xfrm>
            <a:custGeom>
              <a:avLst/>
              <a:gdLst/>
              <a:ahLst/>
              <a:cxnLst/>
              <a:rect r="r" b="b" t="t" l="l"/>
              <a:pathLst>
                <a:path h="1963448" w="3802920">
                  <a:moveTo>
                    <a:pt x="0" y="0"/>
                  </a:moveTo>
                  <a:lnTo>
                    <a:pt x="3802920" y="0"/>
                  </a:lnTo>
                  <a:lnTo>
                    <a:pt x="3802920" y="1963448"/>
                  </a:lnTo>
                  <a:lnTo>
                    <a:pt x="0" y="1963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5216" t="0" r="0" b="0"/>
              </a:stretch>
            </a:blipFill>
          </p:spPr>
        </p:sp>
        <p:sp>
          <p:nvSpPr>
            <p:cNvPr name="AutoShape 14" id="14"/>
            <p:cNvSpPr/>
            <p:nvPr/>
          </p:nvSpPr>
          <p:spPr>
            <a:xfrm>
              <a:off x="4517925" y="310031"/>
              <a:ext cx="0" cy="1353147"/>
            </a:xfrm>
            <a:prstGeom prst="line">
              <a:avLst/>
            </a:prstGeom>
            <a:ln cap="flat" w="19196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4932151" y="551421"/>
              <a:ext cx="836939" cy="860606"/>
            </a:xfrm>
            <a:custGeom>
              <a:avLst/>
              <a:gdLst/>
              <a:ahLst/>
              <a:cxnLst/>
              <a:rect r="r" b="b" t="t" l="l"/>
              <a:pathLst>
                <a:path h="860606" w="836939">
                  <a:moveTo>
                    <a:pt x="0" y="0"/>
                  </a:moveTo>
                  <a:lnTo>
                    <a:pt x="836939" y="0"/>
                  </a:lnTo>
                  <a:lnTo>
                    <a:pt x="836939" y="860606"/>
                  </a:lnTo>
                  <a:lnTo>
                    <a:pt x="0" y="860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5913059" y="345296"/>
              <a:ext cx="2950016" cy="12172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7617"/>
                </a:lnSpc>
                <a:spcBef>
                  <a:spcPct val="0"/>
                </a:spcBef>
              </a:pPr>
              <a:r>
                <a:rPr lang="en-US" sz="544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ARENA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914525" y="3146118"/>
            <a:ext cx="11430000" cy="4388480"/>
            <a:chOff x="0" y="0"/>
            <a:chExt cx="15240000" cy="5851307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15240000" cy="5851307"/>
              <a:chOff x="0" y="0"/>
              <a:chExt cx="15240000" cy="5851307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5240000" cy="5851307"/>
              </a:xfrm>
              <a:custGeom>
                <a:avLst/>
                <a:gdLst/>
                <a:ahLst/>
                <a:cxnLst/>
                <a:rect r="r" b="b" t="t" l="l"/>
                <a:pathLst>
                  <a:path h="5851307" w="15240000">
                    <a:moveTo>
                      <a:pt x="533400" y="0"/>
                    </a:moveTo>
                    <a:lnTo>
                      <a:pt x="14706600" y="0"/>
                    </a:lnTo>
                    <a:cubicBezTo>
                      <a:pt x="15001188" y="0"/>
                      <a:pt x="15240000" y="261972"/>
                      <a:pt x="15240000" y="585131"/>
                    </a:cubicBezTo>
                    <a:lnTo>
                      <a:pt x="15240000" y="5266176"/>
                    </a:lnTo>
                    <a:cubicBezTo>
                      <a:pt x="15240000" y="5589335"/>
                      <a:pt x="15001188" y="5851307"/>
                      <a:pt x="14706600" y="5851307"/>
                    </a:cubicBezTo>
                    <a:lnTo>
                      <a:pt x="533400" y="5851307"/>
                    </a:lnTo>
                    <a:cubicBezTo>
                      <a:pt x="238811" y="5851307"/>
                      <a:pt x="0" y="5589335"/>
                      <a:pt x="0" y="5266176"/>
                    </a:cubicBezTo>
                    <a:lnTo>
                      <a:pt x="0" y="585131"/>
                    </a:lnTo>
                    <a:cubicBezTo>
                      <a:pt x="0" y="261972"/>
                      <a:pt x="238811" y="0"/>
                      <a:pt x="533400" y="0"/>
                    </a:cubicBezTo>
                    <a:close/>
                  </a:path>
                </a:pathLst>
              </a:custGeom>
            </p:spPr>
          </p:sp>
        </p:grpSp>
        <p:sp>
          <p:nvSpPr>
            <p:cNvPr name="TextBox 20" id="20"/>
            <p:cNvSpPr txBox="true"/>
            <p:nvPr/>
          </p:nvSpPr>
          <p:spPr>
            <a:xfrm rot="0">
              <a:off x="2413000" y="384562"/>
              <a:ext cx="11430000" cy="15609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722"/>
                </a:lnSpc>
                <a:spcBef>
                  <a:spcPct val="0"/>
                </a:spcBef>
              </a:pPr>
              <a:r>
                <a:rPr lang="en-US" b="true" sz="3632" strike="noStrike" u="none">
                  <a:solidFill>
                    <a:srgbClr val="0B3A6B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</a:t>
              </a:r>
              <a:r>
                <a:rPr lang="en-US" sz="3632" strike="noStrike" u="none">
                  <a:solidFill>
                    <a:srgbClr val="0B3A6B"/>
                  </a:solidFill>
                  <a:latin typeface="Roboto"/>
                  <a:ea typeface="Roboto"/>
                  <a:cs typeface="Roboto"/>
                  <a:sym typeface="Roboto"/>
                </a:rPr>
                <a:t>I</a:t>
              </a:r>
              <a:r>
                <a:rPr lang="en-US" b="true" sz="3632" strike="noStrike" u="none">
                  <a:solidFill>
                    <a:srgbClr val="0B3A6B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R</a:t>
              </a:r>
              <a:r>
                <a:rPr lang="en-US" sz="3632" strike="noStrike" u="none">
                  <a:solidFill>
                    <a:srgbClr val="0B3A6B"/>
                  </a:solidFill>
                  <a:latin typeface="Roboto"/>
                  <a:ea typeface="Roboto"/>
                  <a:cs typeface="Roboto"/>
                  <a:sym typeface="Roboto"/>
                </a:rPr>
                <a:t>ese</a:t>
              </a:r>
              <a:r>
                <a:rPr lang="en-US" sz="3632" strike="noStrike" u="none">
                  <a:solidFill>
                    <a:srgbClr val="0B3A6B"/>
                  </a:solidFill>
                  <a:latin typeface="Roboto"/>
                  <a:ea typeface="Roboto"/>
                  <a:cs typeface="Roboto"/>
                  <a:sym typeface="Roboto"/>
                </a:rPr>
                <a:t>a</a:t>
              </a:r>
              <a:r>
                <a:rPr lang="en-US" sz="3632" strike="noStrike" u="none">
                  <a:solidFill>
                    <a:srgbClr val="0B3A6B"/>
                  </a:solidFill>
                  <a:latin typeface="Roboto"/>
                  <a:ea typeface="Roboto"/>
                  <a:cs typeface="Roboto"/>
                  <a:sym typeface="Roboto"/>
                </a:rPr>
                <a:t>r</a:t>
              </a:r>
              <a:r>
                <a:rPr lang="en-US" sz="3632" strike="noStrike" u="none">
                  <a:solidFill>
                    <a:srgbClr val="0B3A6B"/>
                  </a:solidFill>
                  <a:latin typeface="Roboto"/>
                  <a:ea typeface="Roboto"/>
                  <a:cs typeface="Roboto"/>
                  <a:sym typeface="Roboto"/>
                </a:rPr>
                <a:t>c</a:t>
              </a:r>
              <a:r>
                <a:rPr lang="en-US" sz="3632" strike="noStrike" u="none">
                  <a:solidFill>
                    <a:srgbClr val="0B3A6B"/>
                  </a:solidFill>
                  <a:latin typeface="Roboto"/>
                  <a:ea typeface="Roboto"/>
                  <a:cs typeface="Roboto"/>
                  <a:sym typeface="Roboto"/>
                </a:rPr>
                <a:t>h</a:t>
              </a:r>
              <a:r>
                <a:rPr lang="en-US" b="true" sz="3632" strike="noStrike" u="none">
                  <a:solidFill>
                    <a:srgbClr val="0B3A6B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E</a:t>
              </a:r>
              <a:r>
                <a:rPr lang="en-US" sz="3632" strike="noStrike" u="none">
                  <a:solidFill>
                    <a:srgbClr val="0B3A6B"/>
                  </a:solidFill>
                  <a:latin typeface="Roboto"/>
                  <a:ea typeface="Roboto"/>
                  <a:cs typeface="Roboto"/>
                  <a:sym typeface="Roboto"/>
                </a:rPr>
                <a:t>n</a:t>
              </a:r>
              <a:r>
                <a:rPr lang="en-US" sz="3632" strike="noStrike" u="none">
                  <a:solidFill>
                    <a:srgbClr val="0B3A6B"/>
                  </a:solidFill>
                  <a:latin typeface="Roboto"/>
                  <a:ea typeface="Roboto"/>
                  <a:cs typeface="Roboto"/>
                  <a:sym typeface="Roboto"/>
                </a:rPr>
                <a:t>ha</a:t>
              </a:r>
              <a:r>
                <a:rPr lang="en-US" sz="3632" strike="noStrike" u="none">
                  <a:solidFill>
                    <a:srgbClr val="0B3A6B"/>
                  </a:solidFill>
                  <a:latin typeface="Roboto"/>
                  <a:ea typeface="Roboto"/>
                  <a:cs typeface="Roboto"/>
                  <a:sym typeface="Roboto"/>
                </a:rPr>
                <a:t>nc</a:t>
              </a:r>
              <a:r>
                <a:rPr lang="en-US" sz="3632" strike="noStrike" u="none">
                  <a:solidFill>
                    <a:srgbClr val="0B3A6B"/>
                  </a:solidFill>
                  <a:latin typeface="Roboto"/>
                  <a:ea typeface="Roboto"/>
                  <a:cs typeface="Roboto"/>
                  <a:sym typeface="Roboto"/>
                </a:rPr>
                <a:t>em</a:t>
              </a:r>
              <a:r>
                <a:rPr lang="en-US" sz="3632" strike="noStrike" u="none">
                  <a:solidFill>
                    <a:srgbClr val="0B3A6B"/>
                  </a:solidFill>
                  <a:latin typeface="Roboto"/>
                  <a:ea typeface="Roboto"/>
                  <a:cs typeface="Roboto"/>
                  <a:sym typeface="Roboto"/>
                </a:rPr>
                <a:t>en</a:t>
              </a:r>
              <a:r>
                <a:rPr lang="en-US" sz="3632" strike="noStrike" u="none">
                  <a:solidFill>
                    <a:srgbClr val="0B3A6B"/>
                  </a:solidFill>
                  <a:latin typeface="Roboto"/>
                  <a:ea typeface="Roboto"/>
                  <a:cs typeface="Roboto"/>
                  <a:sym typeface="Roboto"/>
                </a:rPr>
                <a:t>t </a:t>
              </a:r>
              <a:r>
                <a:rPr lang="en-US" sz="3632" strike="noStrike" u="none">
                  <a:solidFill>
                    <a:srgbClr val="0B3A6B"/>
                  </a:solidFill>
                  <a:latin typeface="Roboto"/>
                  <a:ea typeface="Roboto"/>
                  <a:cs typeface="Roboto"/>
                  <a:sym typeface="Roboto"/>
                </a:rPr>
                <a:t>th</a:t>
              </a:r>
              <a:r>
                <a:rPr lang="en-US" sz="3632" strike="noStrike" u="none">
                  <a:solidFill>
                    <a:srgbClr val="0B3A6B"/>
                  </a:solidFill>
                  <a:latin typeface="Roboto"/>
                  <a:ea typeface="Roboto"/>
                  <a:cs typeface="Roboto"/>
                  <a:sym typeface="Roboto"/>
                </a:rPr>
                <a:t>rough</a:t>
              </a:r>
              <a:r>
                <a:rPr lang="en-US" b="true" sz="3632" strike="noStrike" u="none">
                  <a:solidFill>
                    <a:srgbClr val="0B3A6B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b="true" sz="3632" strike="noStrike" u="none">
                  <a:solidFill>
                    <a:srgbClr val="0B3A6B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N</a:t>
              </a:r>
              <a:r>
                <a:rPr lang="en-US" sz="3632" strike="noStrike" u="none">
                  <a:solidFill>
                    <a:srgbClr val="0B3A6B"/>
                  </a:solidFill>
                  <a:latin typeface="Roboto"/>
                  <a:ea typeface="Roboto"/>
                  <a:cs typeface="Roboto"/>
                  <a:sym typeface="Roboto"/>
                </a:rPr>
                <a:t>et</a:t>
              </a:r>
              <a:r>
                <a:rPr lang="en-US" sz="3632" strike="noStrike" u="none">
                  <a:solidFill>
                    <a:srgbClr val="0B3A6B"/>
                  </a:solidFill>
                  <a:latin typeface="Roboto"/>
                  <a:ea typeface="Roboto"/>
                  <a:cs typeface="Roboto"/>
                  <a:sym typeface="Roboto"/>
                </a:rPr>
                <a:t>work</a:t>
              </a:r>
              <a:r>
                <a:rPr lang="en-US" sz="3632" strike="noStrike" u="none">
                  <a:solidFill>
                    <a:srgbClr val="0B3A6B"/>
                  </a:solidFill>
                  <a:latin typeface="Roboto"/>
                  <a:ea typeface="Roboto"/>
                  <a:cs typeface="Roboto"/>
                  <a:sym typeface="Roboto"/>
                </a:rPr>
                <a:t>e</a:t>
              </a:r>
              <a:r>
                <a:rPr lang="en-US" sz="3632" strike="noStrike" u="none">
                  <a:solidFill>
                    <a:srgbClr val="0B3A6B"/>
                  </a:solidFill>
                  <a:latin typeface="Roboto"/>
                  <a:ea typeface="Roboto"/>
                  <a:cs typeface="Roboto"/>
                  <a:sym typeface="Roboto"/>
                </a:rPr>
                <a:t>d</a:t>
              </a:r>
              <a:r>
                <a:rPr lang="en-US" sz="3632" strike="noStrike" u="none">
                  <a:solidFill>
                    <a:srgbClr val="0B3A6B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b="true" sz="3632" strike="noStrike" u="none">
                  <a:solidFill>
                    <a:srgbClr val="0B3A6B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</a:t>
              </a:r>
              <a:r>
                <a:rPr lang="en-US" sz="3632" strike="noStrike" u="none">
                  <a:solidFill>
                    <a:srgbClr val="0B3A6B"/>
                  </a:solidFill>
                  <a:latin typeface="Roboto"/>
                  <a:ea typeface="Roboto"/>
                  <a:cs typeface="Roboto"/>
                  <a:sym typeface="Roboto"/>
                </a:rPr>
                <a:t>gents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270149" y="3015383"/>
              <a:ext cx="14699703" cy="21962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Building a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sovereign, 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gene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ativ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and age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n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tic AI environment integr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te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 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w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it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h th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Eu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ropea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n Op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n Science Cloud (EOSC) and supp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or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ting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the 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f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u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ll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research 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life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</a:t>
              </a: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ycle. </a:t>
              </a:r>
            </a:p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  <a:r>
                <a:rPr lang="en-US" sz="1899" strike="noStrike" u="none">
                  <a:solidFill>
                    <a:srgbClr val="10437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EOSC-ARENA focuses on model and data sovereignty emphasizing human-centred AI, responsible usage, research integrity, transparency, trustworthiness, quality, and provenance.</a:t>
              </a: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7018411" y="8651305"/>
            <a:ext cx="1837646" cy="654538"/>
          </a:xfrm>
          <a:custGeom>
            <a:avLst/>
            <a:gdLst/>
            <a:ahLst/>
            <a:cxnLst/>
            <a:rect r="r" b="b" t="t" l="l"/>
            <a:pathLst>
              <a:path h="654538" w="1837646">
                <a:moveTo>
                  <a:pt x="0" y="0"/>
                </a:moveTo>
                <a:lnTo>
                  <a:pt x="1837646" y="0"/>
                </a:lnTo>
                <a:lnTo>
                  <a:pt x="1837646" y="654538"/>
                </a:lnTo>
                <a:lnTo>
                  <a:pt x="0" y="6545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0" y="8787747"/>
            <a:ext cx="2538183" cy="565803"/>
          </a:xfrm>
          <a:custGeom>
            <a:avLst/>
            <a:gdLst/>
            <a:ahLst/>
            <a:cxnLst/>
            <a:rect r="r" b="b" t="t" l="l"/>
            <a:pathLst>
              <a:path h="565803" w="2538183">
                <a:moveTo>
                  <a:pt x="0" y="0"/>
                </a:moveTo>
                <a:lnTo>
                  <a:pt x="2538183" y="0"/>
                </a:lnTo>
                <a:lnTo>
                  <a:pt x="2538183" y="565803"/>
                </a:lnTo>
                <a:lnTo>
                  <a:pt x="0" y="56580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5984387" y="7964324"/>
            <a:ext cx="3589602" cy="597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6"/>
              </a:lnSpc>
              <a:spcBef>
                <a:spcPct val="0"/>
              </a:spcBef>
            </a:pPr>
            <a:r>
              <a:rPr lang="en-US" b="true" sz="3658">
                <a:solidFill>
                  <a:srgbClr val="004CA5"/>
                </a:solidFill>
                <a:latin typeface="Roboto Bold"/>
                <a:ea typeface="Roboto Bold"/>
                <a:cs typeface="Roboto Bold"/>
                <a:sym typeface="Roboto Bold"/>
              </a:rPr>
              <a:t>arena.ai4eosc.eu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839712" y="8791884"/>
            <a:ext cx="1314004" cy="344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Part of the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798907" y="8791575"/>
            <a:ext cx="995958" cy="344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initiative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B3A6B">
                <a:alpha val="100000"/>
              </a:srgbClr>
            </a:gs>
            <a:gs pos="100000">
              <a:srgbClr val="104378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57250"/>
            <a:ext cx="7620000" cy="8572500"/>
            <a:chOff x="0" y="0"/>
            <a:chExt cx="10160000" cy="1143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160000" cy="11430000"/>
            </a:xfrm>
            <a:custGeom>
              <a:avLst/>
              <a:gdLst/>
              <a:ahLst/>
              <a:cxnLst/>
              <a:rect r="r" b="b" t="t" l="l"/>
              <a:pathLst>
                <a:path h="11430000" w="10160000">
                  <a:moveTo>
                    <a:pt x="0" y="0"/>
                  </a:moveTo>
                  <a:lnTo>
                    <a:pt x="10160000" y="0"/>
                  </a:lnTo>
                  <a:lnTo>
                    <a:pt x="10160000" y="11430000"/>
                  </a:lnTo>
                  <a:lnTo>
                    <a:pt x="0" y="11430000"/>
                  </a:lnTo>
                  <a:close/>
                </a:path>
              </a:pathLst>
            </a:custGeom>
            <a:solidFill>
              <a:srgbClr val="004CA5">
                <a:alpha val="34902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0160000" cy="11468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191250" y="1428750"/>
            <a:ext cx="666750" cy="666750"/>
            <a:chOff x="0" y="0"/>
            <a:chExt cx="889000" cy="889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89000" cy="889000"/>
            </a:xfrm>
            <a:custGeom>
              <a:avLst/>
              <a:gdLst/>
              <a:ahLst/>
              <a:cxnLst/>
              <a:rect r="r" b="b" t="t" l="l"/>
              <a:pathLst>
                <a:path h="889000" w="889000">
                  <a:moveTo>
                    <a:pt x="444500" y="0"/>
                  </a:moveTo>
                  <a:lnTo>
                    <a:pt x="889000" y="222250"/>
                  </a:lnTo>
                  <a:lnTo>
                    <a:pt x="889000" y="666750"/>
                  </a:lnTo>
                  <a:lnTo>
                    <a:pt x="444500" y="889000"/>
                  </a:lnTo>
                  <a:lnTo>
                    <a:pt x="0" y="666750"/>
                  </a:lnTo>
                  <a:lnTo>
                    <a:pt x="0" y="222250"/>
                  </a:lnTo>
                  <a:lnTo>
                    <a:pt x="444500" y="0"/>
                  </a:lnTo>
                  <a:close/>
                </a:path>
              </a:pathLst>
            </a:custGeom>
            <a:solidFill>
              <a:srgbClr val="5A9FD4">
                <a:alpha val="24706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89000" cy="927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858000" y="2000250"/>
            <a:ext cx="476250" cy="476250"/>
            <a:chOff x="0" y="0"/>
            <a:chExt cx="635000" cy="635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" cy="635000"/>
            </a:xfrm>
            <a:custGeom>
              <a:avLst/>
              <a:gdLst/>
              <a:ahLst/>
              <a:cxnLst/>
              <a:rect r="r" b="b" t="t" l="l"/>
              <a:pathLst>
                <a:path h="635000" w="635000">
                  <a:moveTo>
                    <a:pt x="317500" y="0"/>
                  </a:moveTo>
                  <a:lnTo>
                    <a:pt x="635000" y="158750"/>
                  </a:lnTo>
                  <a:lnTo>
                    <a:pt x="635000" y="476250"/>
                  </a:lnTo>
                  <a:lnTo>
                    <a:pt x="317500" y="635000"/>
                  </a:lnTo>
                  <a:lnTo>
                    <a:pt x="0" y="476250"/>
                  </a:lnTo>
                  <a:lnTo>
                    <a:pt x="0" y="158750"/>
                  </a:lnTo>
                  <a:lnTo>
                    <a:pt x="317500" y="0"/>
                  </a:lnTo>
                  <a:close/>
                </a:path>
              </a:pathLst>
            </a:custGeom>
            <a:solidFill>
              <a:srgbClr val="A8D8EA">
                <a:alpha val="14902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635000" cy="673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620000" y="857250"/>
            <a:ext cx="7620000" cy="8572500"/>
            <a:chOff x="0" y="0"/>
            <a:chExt cx="10160000" cy="1143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160000" cy="11430000"/>
            </a:xfrm>
            <a:custGeom>
              <a:avLst/>
              <a:gdLst/>
              <a:ahLst/>
              <a:cxnLst/>
              <a:rect r="r" b="b" t="t" l="l"/>
              <a:pathLst>
                <a:path h="11430000" w="10160000">
                  <a:moveTo>
                    <a:pt x="0" y="0"/>
                  </a:moveTo>
                  <a:lnTo>
                    <a:pt x="10160000" y="0"/>
                  </a:lnTo>
                  <a:lnTo>
                    <a:pt x="10160000" y="11430000"/>
                  </a:lnTo>
                  <a:lnTo>
                    <a:pt x="0" y="11430000"/>
                  </a:lnTo>
                  <a:close/>
                </a:path>
              </a:pathLst>
            </a:custGeom>
            <a:solidFill>
              <a:srgbClr val="F0F4F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0160000" cy="11468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3644562" y="8219943"/>
            <a:ext cx="1476375" cy="1000125"/>
            <a:chOff x="0" y="0"/>
            <a:chExt cx="1968500" cy="1333500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1016000" cy="1016000"/>
              <a:chOff x="0" y="0"/>
              <a:chExt cx="1016000" cy="10160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016000" cy="1016000"/>
              </a:xfrm>
              <a:custGeom>
                <a:avLst/>
                <a:gdLst/>
                <a:ahLst/>
                <a:cxnLst/>
                <a:rect r="r" b="b" t="t" l="l"/>
                <a:pathLst>
                  <a:path h="1016000" w="1016000">
                    <a:moveTo>
                      <a:pt x="508000" y="0"/>
                    </a:moveTo>
                    <a:lnTo>
                      <a:pt x="1016000" y="254000"/>
                    </a:lnTo>
                    <a:lnTo>
                      <a:pt x="1016000" y="762000"/>
                    </a:lnTo>
                    <a:lnTo>
                      <a:pt x="508000" y="1016000"/>
                    </a:lnTo>
                    <a:lnTo>
                      <a:pt x="0" y="762000"/>
                    </a:lnTo>
                    <a:lnTo>
                      <a:pt x="0" y="254000"/>
                    </a:lnTo>
                    <a:lnTo>
                      <a:pt x="508000" y="0"/>
                    </a:lnTo>
                    <a:close/>
                  </a:path>
                </a:pathLst>
              </a:custGeom>
              <a:solidFill>
                <a:srgbClr val="004CA5">
                  <a:alpha val="34902"/>
                </a:srgbClr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1016000" cy="10541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l">
                  <a:lnSpc>
                    <a:spcPts val="1679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1270000" y="635000"/>
              <a:ext cx="698500" cy="698500"/>
              <a:chOff x="0" y="0"/>
              <a:chExt cx="698500" cy="6985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698500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698500">
                    <a:moveTo>
                      <a:pt x="349250" y="0"/>
                    </a:moveTo>
                    <a:lnTo>
                      <a:pt x="698500" y="174625"/>
                    </a:lnTo>
                    <a:lnTo>
                      <a:pt x="698500" y="523875"/>
                    </a:lnTo>
                    <a:lnTo>
                      <a:pt x="349250" y="698500"/>
                    </a:lnTo>
                    <a:lnTo>
                      <a:pt x="0" y="523875"/>
                    </a:lnTo>
                    <a:lnTo>
                      <a:pt x="0" y="174625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3E9CDC">
                  <a:alpha val="19608"/>
                </a:srgbClr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38100"/>
                <a:ext cx="698500" cy="7366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l">
                  <a:lnSpc>
                    <a:spcPts val="1679"/>
                  </a:lnSpc>
                </a:pPr>
              </a:p>
            </p:txBody>
          </p:sp>
        </p:grpSp>
      </p:grpSp>
      <p:sp>
        <p:nvSpPr>
          <p:cNvPr name="Freeform 21" id="21"/>
          <p:cNvSpPr/>
          <p:nvPr/>
        </p:nvSpPr>
        <p:spPr>
          <a:xfrm flipH="false" flipV="false" rot="0">
            <a:off x="89188" y="8720006"/>
            <a:ext cx="2632672" cy="585769"/>
          </a:xfrm>
          <a:custGeom>
            <a:avLst/>
            <a:gdLst/>
            <a:ahLst/>
            <a:cxnLst/>
            <a:rect r="r" b="b" t="t" l="l"/>
            <a:pathLst>
              <a:path h="585769" w="2632672">
                <a:moveTo>
                  <a:pt x="0" y="0"/>
                </a:moveTo>
                <a:lnTo>
                  <a:pt x="2632672" y="0"/>
                </a:lnTo>
                <a:lnTo>
                  <a:pt x="2632672" y="585769"/>
                </a:lnTo>
                <a:lnTo>
                  <a:pt x="0" y="5857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452623" y="773999"/>
            <a:ext cx="6681602" cy="3340801"/>
          </a:xfrm>
          <a:custGeom>
            <a:avLst/>
            <a:gdLst/>
            <a:ahLst/>
            <a:cxnLst/>
            <a:rect r="r" b="b" t="t" l="l"/>
            <a:pathLst>
              <a:path h="3340801" w="6681602">
                <a:moveTo>
                  <a:pt x="0" y="0"/>
                </a:moveTo>
                <a:lnTo>
                  <a:pt x="6681602" y="0"/>
                </a:lnTo>
                <a:lnTo>
                  <a:pt x="6681602" y="3340801"/>
                </a:lnTo>
                <a:lnTo>
                  <a:pt x="0" y="33408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8478122" y="5762625"/>
            <a:ext cx="6096000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396AB9"/>
                </a:solidFill>
                <a:latin typeface="Roboto"/>
                <a:ea typeface="Roboto"/>
                <a:cs typeface="Roboto"/>
                <a:sym typeface="Roboto"/>
              </a:rPr>
              <a:t>Subtitle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478122" y="4786312"/>
            <a:ext cx="6096000" cy="556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4CA5"/>
                </a:solidFill>
                <a:latin typeface="Roboto"/>
                <a:ea typeface="Roboto"/>
                <a:cs typeface="Roboto"/>
                <a:sym typeface="Roboto"/>
              </a:rPr>
              <a:t>Title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50174" y="4624163"/>
            <a:ext cx="6286500" cy="1490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19"/>
              </a:lnSpc>
              <a:spcBef>
                <a:spcPct val="0"/>
              </a:spcBef>
            </a:pPr>
            <a:r>
              <a:rPr lang="en-US" b="true" sz="2799" strike="noStrike" u="non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An Open, Agentic GenAI Ecosystem Integrated with the European Open Science Cloud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57250"/>
            <a:ext cx="15240000" cy="8572500"/>
          </a:xfrm>
          <a:custGeom>
            <a:avLst/>
            <a:gdLst/>
            <a:ahLst/>
            <a:cxnLst/>
            <a:rect r="r" b="b" t="t" l="l"/>
            <a:pathLst>
              <a:path h="8572500" w="15240000">
                <a:moveTo>
                  <a:pt x="0" y="0"/>
                </a:moveTo>
                <a:lnTo>
                  <a:pt x="15240000" y="0"/>
                </a:lnTo>
                <a:lnTo>
                  <a:pt x="15240000" y="8572500"/>
                </a:lnTo>
                <a:lnTo>
                  <a:pt x="0" y="8572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19" t="-1259" r="-1719" b="-12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857250"/>
            <a:ext cx="15240000" cy="76200"/>
            <a:chOff x="0" y="0"/>
            <a:chExt cx="20320000" cy="1016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320000" cy="101600"/>
            </a:xfrm>
            <a:custGeom>
              <a:avLst/>
              <a:gdLst/>
              <a:ahLst/>
              <a:cxnLst/>
              <a:rect r="r" b="b" t="t" l="l"/>
              <a:pathLst>
                <a:path h="101600" w="20320000">
                  <a:moveTo>
                    <a:pt x="0" y="0"/>
                  </a:moveTo>
                  <a:lnTo>
                    <a:pt x="20320000" y="0"/>
                  </a:lnTo>
                  <a:lnTo>
                    <a:pt x="203200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rgbClr val="5A9FD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428750" y="7905750"/>
            <a:ext cx="762000" cy="762000"/>
            <a:chOff x="0" y="0"/>
            <a:chExt cx="1016000" cy="1016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16000" cy="1016000"/>
            </a:xfrm>
            <a:custGeom>
              <a:avLst/>
              <a:gdLst/>
              <a:ahLst/>
              <a:cxnLst/>
              <a:rect r="r" b="b" t="t" l="l"/>
              <a:pathLst>
                <a:path h="1016000" w="1016000">
                  <a:moveTo>
                    <a:pt x="508000" y="0"/>
                  </a:moveTo>
                  <a:lnTo>
                    <a:pt x="1016000" y="254000"/>
                  </a:lnTo>
                  <a:lnTo>
                    <a:pt x="1016000" y="762000"/>
                  </a:lnTo>
                  <a:lnTo>
                    <a:pt x="508000" y="1016000"/>
                  </a:lnTo>
                  <a:lnTo>
                    <a:pt x="0" y="762000"/>
                  </a:lnTo>
                  <a:lnTo>
                    <a:pt x="0" y="2540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3C83B8">
                <a:alpha val="60000"/>
              </a:srgbClr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2381250" y="8096250"/>
            <a:ext cx="571500" cy="571500"/>
            <a:chOff x="0" y="0"/>
            <a:chExt cx="762000" cy="762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381000" y="0"/>
                  </a:moveTo>
                  <a:lnTo>
                    <a:pt x="762000" y="190500"/>
                  </a:lnTo>
                  <a:lnTo>
                    <a:pt x="762000" y="571500"/>
                  </a:lnTo>
                  <a:lnTo>
                    <a:pt x="381000" y="762000"/>
                  </a:lnTo>
                  <a:lnTo>
                    <a:pt x="0" y="571500"/>
                  </a:lnTo>
                  <a:lnTo>
                    <a:pt x="0" y="1905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6AA4D0">
                <a:alpha val="40000"/>
              </a:srgbClr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3049250" y="7905750"/>
            <a:ext cx="762000" cy="762000"/>
            <a:chOff x="0" y="0"/>
            <a:chExt cx="1016000" cy="1016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16000" cy="1016000"/>
            </a:xfrm>
            <a:custGeom>
              <a:avLst/>
              <a:gdLst/>
              <a:ahLst/>
              <a:cxnLst/>
              <a:rect r="r" b="b" t="t" l="l"/>
              <a:pathLst>
                <a:path h="1016000" w="1016000">
                  <a:moveTo>
                    <a:pt x="508000" y="0"/>
                  </a:moveTo>
                  <a:lnTo>
                    <a:pt x="1016000" y="254000"/>
                  </a:lnTo>
                  <a:lnTo>
                    <a:pt x="1016000" y="762000"/>
                  </a:lnTo>
                  <a:lnTo>
                    <a:pt x="508000" y="1016000"/>
                  </a:lnTo>
                  <a:lnTo>
                    <a:pt x="0" y="762000"/>
                  </a:lnTo>
                  <a:lnTo>
                    <a:pt x="0" y="2540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2596BE">
                <a:alpha val="60000"/>
              </a:srgbClr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2287250" y="8096250"/>
            <a:ext cx="571500" cy="571500"/>
            <a:chOff x="0" y="0"/>
            <a:chExt cx="762000" cy="762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381000" y="0"/>
                  </a:moveTo>
                  <a:lnTo>
                    <a:pt x="762000" y="190500"/>
                  </a:lnTo>
                  <a:lnTo>
                    <a:pt x="762000" y="571500"/>
                  </a:lnTo>
                  <a:lnTo>
                    <a:pt x="381000" y="762000"/>
                  </a:lnTo>
                  <a:lnTo>
                    <a:pt x="0" y="571500"/>
                  </a:lnTo>
                  <a:lnTo>
                    <a:pt x="0" y="1905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6AA4D0">
                <a:alpha val="40000"/>
              </a:srgbClr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0" y="9353550"/>
            <a:ext cx="15240000" cy="76200"/>
            <a:chOff x="0" y="0"/>
            <a:chExt cx="20320000" cy="1016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0320000" cy="101600"/>
            </a:xfrm>
            <a:custGeom>
              <a:avLst/>
              <a:gdLst/>
              <a:ahLst/>
              <a:cxnLst/>
              <a:rect r="r" b="b" t="t" l="l"/>
              <a:pathLst>
                <a:path h="101600" w="20320000">
                  <a:moveTo>
                    <a:pt x="0" y="0"/>
                  </a:moveTo>
                  <a:lnTo>
                    <a:pt x="20320000" y="0"/>
                  </a:lnTo>
                  <a:lnTo>
                    <a:pt x="203200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rgbClr val="5A9FD4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8001000" y="2190750"/>
            <a:ext cx="6477000" cy="5334000"/>
            <a:chOff x="0" y="0"/>
            <a:chExt cx="8636000" cy="7112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636000" cy="7112000"/>
            </a:xfrm>
            <a:custGeom>
              <a:avLst/>
              <a:gdLst/>
              <a:ahLst/>
              <a:cxnLst/>
              <a:rect r="r" b="b" t="t" l="l"/>
              <a:pathLst>
                <a:path h="7112000" w="8636000">
                  <a:moveTo>
                    <a:pt x="711200" y="0"/>
                  </a:moveTo>
                  <a:lnTo>
                    <a:pt x="7924800" y="0"/>
                  </a:lnTo>
                  <a:cubicBezTo>
                    <a:pt x="8317585" y="0"/>
                    <a:pt x="8636000" y="318415"/>
                    <a:pt x="8636000" y="711200"/>
                  </a:cubicBezTo>
                  <a:lnTo>
                    <a:pt x="8636000" y="6400800"/>
                  </a:lnTo>
                  <a:cubicBezTo>
                    <a:pt x="8636000" y="6793585"/>
                    <a:pt x="8317585" y="7112000"/>
                    <a:pt x="7924800" y="7112000"/>
                  </a:cubicBezTo>
                  <a:lnTo>
                    <a:pt x="711200" y="7112000"/>
                  </a:lnTo>
                  <a:cubicBezTo>
                    <a:pt x="318415" y="7112000"/>
                    <a:pt x="0" y="6793585"/>
                    <a:pt x="0" y="6400800"/>
                  </a:cubicBezTo>
                  <a:lnTo>
                    <a:pt x="0" y="711200"/>
                  </a:lnTo>
                  <a:cubicBezTo>
                    <a:pt x="0" y="318415"/>
                    <a:pt x="318415" y="0"/>
                    <a:pt x="711200" y="0"/>
                  </a:cubicBezTo>
                  <a:close/>
                </a:path>
              </a:pathLst>
            </a:custGeom>
            <a:blipFill>
              <a:blip r:embed="rId3"/>
              <a:stretch>
                <a:fillRect l="-55661" t="0" r="-55661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0" y="8823722"/>
            <a:ext cx="2381250" cy="529828"/>
          </a:xfrm>
          <a:custGeom>
            <a:avLst/>
            <a:gdLst/>
            <a:ahLst/>
            <a:cxnLst/>
            <a:rect r="r" b="b" t="t" l="l"/>
            <a:pathLst>
              <a:path h="529828" w="2381250">
                <a:moveTo>
                  <a:pt x="0" y="0"/>
                </a:moveTo>
                <a:lnTo>
                  <a:pt x="2381250" y="0"/>
                </a:lnTo>
                <a:lnTo>
                  <a:pt x="2381250" y="529828"/>
                </a:lnTo>
                <a:lnTo>
                  <a:pt x="0" y="5298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AutoShape 18" id="18"/>
          <p:cNvSpPr/>
          <p:nvPr/>
        </p:nvSpPr>
        <p:spPr>
          <a:xfrm>
            <a:off x="7524750" y="1809750"/>
            <a:ext cx="0" cy="6667500"/>
          </a:xfrm>
          <a:prstGeom prst="line">
            <a:avLst/>
          </a:prstGeom>
          <a:ln cap="flat" w="123825">
            <a:solidFill>
              <a:srgbClr val="6AA4D0">
                <a:alpha val="2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9" id="19"/>
          <p:cNvSpPr/>
          <p:nvPr/>
        </p:nvSpPr>
        <p:spPr>
          <a:xfrm flipH="false" flipV="false" rot="0">
            <a:off x="762000" y="1172998"/>
            <a:ext cx="6002906" cy="2998952"/>
          </a:xfrm>
          <a:custGeom>
            <a:avLst/>
            <a:gdLst/>
            <a:ahLst/>
            <a:cxnLst/>
            <a:rect r="r" b="b" t="t" l="l"/>
            <a:pathLst>
              <a:path h="2998952" w="6002906">
                <a:moveTo>
                  <a:pt x="0" y="0"/>
                </a:moveTo>
                <a:lnTo>
                  <a:pt x="6002906" y="0"/>
                </a:lnTo>
                <a:lnTo>
                  <a:pt x="6002906" y="2998952"/>
                </a:lnTo>
                <a:lnTo>
                  <a:pt x="0" y="29989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762000" y="3987316"/>
            <a:ext cx="6477000" cy="1362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40"/>
              </a:lnSpc>
              <a:spcBef>
                <a:spcPct val="0"/>
              </a:spcBef>
            </a:pPr>
            <a:r>
              <a:rPr lang="en-US" b="true" sz="2600" strike="noStrike" u="none">
                <a:solidFill>
                  <a:srgbClr val="004CA5"/>
                </a:solidFill>
                <a:latin typeface="Roboto Bold"/>
                <a:ea typeface="Roboto Bold"/>
                <a:cs typeface="Roboto Bold"/>
                <a:sym typeface="Roboto Bold"/>
              </a:rPr>
              <a:t>An Open, Agentic GenAI Ecosystem Integrated with the European Open Science Cloud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62000" y="6134100"/>
            <a:ext cx="6477000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96AB9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2000" strike="noStrike" u="none">
                <a:solidFill>
                  <a:srgbClr val="396AB9"/>
                </a:solidFill>
                <a:latin typeface="Roboto"/>
                <a:ea typeface="Roboto"/>
                <a:cs typeface="Roboto"/>
                <a:sym typeface="Roboto"/>
              </a:rPr>
              <a:t>esentation at [Event]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62000" y="6524625"/>
            <a:ext cx="6477000" cy="283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396AB9"/>
                </a:solidFill>
                <a:latin typeface="Roboto"/>
                <a:ea typeface="Roboto"/>
                <a:cs typeface="Roboto"/>
                <a:sym typeface="Roboto"/>
              </a:rPr>
              <a:t>DD Month Year</a:t>
            </a:r>
            <a:r>
              <a:rPr lang="en-US" sz="1599" strike="noStrike" u="none">
                <a:solidFill>
                  <a:srgbClr val="396AB9"/>
                </a:solidFill>
                <a:latin typeface="Roboto"/>
                <a:ea typeface="Roboto"/>
                <a:cs typeface="Roboto"/>
                <a:sym typeface="Roboto"/>
              </a:rPr>
              <a:t> | Location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DAHOOrqsNYE</dc:identifier>
  <dcterms:modified xsi:type="dcterms:W3CDTF">2011-08-01T06:04:30Z</dcterms:modified>
  <cp:revision>1</cp:revision>
  <dc:title>EOSC-ARENA social media templates - public</dc:title>
</cp:coreProperties>
</file>